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03564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66742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05286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4258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9133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35222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66201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724010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80624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46593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796410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81659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25750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175213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11330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95114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12/11/2017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61213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12/11/2017</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212199706"/>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s.wikipedia.org/wiki/Tablero_de_juego" TargetMode="External"/><Relationship Id="rId7" Type="http://schemas.openxmlformats.org/officeDocument/2006/relationships/image" Target="../media/image4.jpg"/><Relationship Id="rId2" Type="http://schemas.openxmlformats.org/officeDocument/2006/relationships/hyperlink" Target="https://es.wikipedia.org/wiki/Juego_de_l%C3%A1piz_y_papel" TargetMode="External"/><Relationship Id="rId1" Type="http://schemas.openxmlformats.org/officeDocument/2006/relationships/slideLayout" Target="../slideLayouts/slideLayout2.xml"/><Relationship Id="rId6" Type="http://schemas.openxmlformats.org/officeDocument/2006/relationships/hyperlink" Target="https://es.wikipedia.org/wiki/%C3%81rbol_de_juego" TargetMode="External"/><Relationship Id="rId5" Type="http://schemas.openxmlformats.org/officeDocument/2006/relationships/hyperlink" Target="https://es.wikipedia.org/wiki/Inteligencia_artificial" TargetMode="External"/><Relationship Id="rId4" Type="http://schemas.openxmlformats.org/officeDocument/2006/relationships/hyperlink" Target="https://es.wikipedia.org/wiki/Teor%C3%ADa_de_juego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n para tres  en ray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122" y="10215"/>
            <a:ext cx="7032763" cy="616887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840080" y="1855622"/>
            <a:ext cx="10358845" cy="1419906"/>
          </a:xfrm>
        </p:spPr>
        <p:txBody>
          <a:bodyPr/>
          <a:lstStyle/>
          <a:p>
            <a:r>
              <a:rPr lang="es-ES" dirty="0" smtClean="0"/>
              <a:t>Tres en raya con </a:t>
            </a:r>
            <a:r>
              <a:rPr lang="es-ES" dirty="0" err="1" smtClean="0"/>
              <a:t>i.a</a:t>
            </a:r>
            <a:r>
              <a:rPr lang="es-ES" dirty="0" smtClean="0"/>
              <a:t>.</a:t>
            </a:r>
            <a:br>
              <a:rPr lang="es-ES" dirty="0" smtClean="0"/>
            </a:br>
            <a:r>
              <a:rPr lang="es-ES" sz="2000" dirty="0" smtClean="0"/>
              <a:t>implementado </a:t>
            </a:r>
            <a:r>
              <a:rPr lang="es-ES" sz="2000" dirty="0" err="1" smtClean="0"/>
              <a:t>eN</a:t>
            </a:r>
            <a:r>
              <a:rPr lang="es-ES" sz="2000" dirty="0" smtClean="0"/>
              <a:t> </a:t>
            </a:r>
            <a:r>
              <a:rPr lang="es-ES" sz="2000" dirty="0" err="1" smtClean="0"/>
              <a:t>vhdl</a:t>
            </a:r>
            <a:endParaRPr lang="es-ES" sz="2000"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958" y="3563698"/>
            <a:ext cx="3696196" cy="2772147"/>
          </a:xfrm>
          <a:prstGeom prst="rect">
            <a:avLst/>
          </a:prstGeom>
        </p:spPr>
      </p:pic>
      <p:sp>
        <p:nvSpPr>
          <p:cNvPr id="3" name="Subtítulo 2"/>
          <p:cNvSpPr>
            <a:spLocks noGrp="1"/>
          </p:cNvSpPr>
          <p:nvPr>
            <p:ph type="subTitle" idx="1"/>
          </p:nvPr>
        </p:nvSpPr>
        <p:spPr>
          <a:xfrm>
            <a:off x="1595269" y="3370218"/>
            <a:ext cx="9001462" cy="2965628"/>
          </a:xfrm>
        </p:spPr>
        <p:txBody>
          <a:bodyPr>
            <a:normAutofit fontScale="77500" lnSpcReduction="20000"/>
          </a:bodyPr>
          <a:lstStyle/>
          <a:p>
            <a:pPr algn="l"/>
            <a:r>
              <a:rPr lang="es-ES" b="1" dirty="0" smtClean="0"/>
              <a:t>Grupo: I</a:t>
            </a:r>
          </a:p>
          <a:p>
            <a:pPr algn="l"/>
            <a:r>
              <a:rPr lang="es-ES" dirty="0" smtClean="0"/>
              <a:t>Integrantes:</a:t>
            </a:r>
          </a:p>
          <a:p>
            <a:pPr algn="l"/>
            <a:r>
              <a:rPr lang="es-ES" dirty="0">
                <a:effectLst/>
              </a:rPr>
              <a:t> </a:t>
            </a:r>
            <a:r>
              <a:rPr lang="es-ES" dirty="0" smtClean="0">
                <a:effectLst/>
              </a:rPr>
              <a:t>                      Condori </a:t>
            </a:r>
            <a:r>
              <a:rPr lang="es-ES" dirty="0" err="1" smtClean="0">
                <a:effectLst/>
              </a:rPr>
              <a:t>Martinez</a:t>
            </a:r>
            <a:r>
              <a:rPr lang="es-ES" dirty="0" smtClean="0">
                <a:effectLst/>
              </a:rPr>
              <a:t> Boris</a:t>
            </a:r>
          </a:p>
          <a:p>
            <a:pPr algn="l"/>
            <a:r>
              <a:rPr lang="es-ES" dirty="0" smtClean="0">
                <a:effectLst/>
              </a:rPr>
              <a:t>                       Miranda Luque Franz Abad</a:t>
            </a:r>
          </a:p>
          <a:p>
            <a:pPr algn="l"/>
            <a:r>
              <a:rPr lang="es-ES" dirty="0" smtClean="0">
                <a:effectLst/>
              </a:rPr>
              <a:t>                       Mamani </a:t>
            </a:r>
            <a:r>
              <a:rPr lang="es-ES" dirty="0">
                <a:effectLst/>
              </a:rPr>
              <a:t>Palli Javier </a:t>
            </a:r>
            <a:r>
              <a:rPr lang="es-ES" dirty="0" smtClean="0">
                <a:effectLst/>
              </a:rPr>
              <a:t>Alex</a:t>
            </a:r>
            <a:endParaRPr lang="es-ES" dirty="0" smtClean="0"/>
          </a:p>
          <a:p>
            <a:pPr algn="l"/>
            <a:r>
              <a:rPr lang="es-ES" dirty="0" smtClean="0"/>
              <a:t>Materia: Sistemas Digitales II ( ETN 821 )</a:t>
            </a:r>
          </a:p>
          <a:p>
            <a:pPr algn="l"/>
            <a:r>
              <a:rPr lang="es-ES" dirty="0" smtClean="0"/>
              <a:t>Periodo: II - 2017</a:t>
            </a:r>
          </a:p>
        </p:txBody>
      </p:sp>
    </p:spTree>
    <p:extLst>
      <p:ext uri="{BB962C8B-B14F-4D97-AF65-F5344CB8AC3E}">
        <p14:creationId xmlns:p14="http://schemas.microsoft.com/office/powerpoint/2010/main" val="2076472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444138"/>
            <a:ext cx="10353761" cy="679268"/>
          </a:xfrm>
        </p:spPr>
        <p:txBody>
          <a:bodyPr/>
          <a:lstStyle/>
          <a:p>
            <a:r>
              <a:rPr lang="es-ES" dirty="0" smtClean="0">
                <a:solidFill>
                  <a:schemeClr val="tx2">
                    <a:lumMod val="75000"/>
                  </a:schemeClr>
                </a:solidFill>
              </a:rPr>
              <a:t>Diagrama de bloques</a:t>
            </a:r>
            <a:endParaRPr lang="es-ES" dirty="0">
              <a:solidFill>
                <a:schemeClr val="tx2">
                  <a:lumMod val="75000"/>
                </a:schemeClr>
              </a:solidFill>
            </a:endParaRPr>
          </a:p>
        </p:txBody>
      </p:sp>
      <p:pic>
        <p:nvPicPr>
          <p:cNvPr id="9" name="Imagen 8"/>
          <p:cNvPicPr>
            <a:picLocks noChangeAspect="1"/>
          </p:cNvPicPr>
          <p:nvPr/>
        </p:nvPicPr>
        <p:blipFill>
          <a:blip r:embed="rId2"/>
          <a:stretch>
            <a:fillRect/>
          </a:stretch>
        </p:blipFill>
        <p:spPr>
          <a:xfrm>
            <a:off x="551678" y="444138"/>
            <a:ext cx="10715878" cy="6034266"/>
          </a:xfrm>
          <a:prstGeom prst="rect">
            <a:avLst/>
          </a:prstGeom>
        </p:spPr>
      </p:pic>
    </p:spTree>
    <p:extLst>
      <p:ext uri="{BB962C8B-B14F-4D97-AF65-F5344CB8AC3E}">
        <p14:creationId xmlns:p14="http://schemas.microsoft.com/office/powerpoint/2010/main" val="807293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378823"/>
            <a:ext cx="10353761" cy="587828"/>
          </a:xfrm>
        </p:spPr>
        <p:txBody>
          <a:bodyPr/>
          <a:lstStyle/>
          <a:p>
            <a:r>
              <a:rPr lang="es-ES" dirty="0" smtClean="0">
                <a:solidFill>
                  <a:schemeClr val="tx2">
                    <a:lumMod val="75000"/>
                  </a:schemeClr>
                </a:solidFill>
              </a:rPr>
              <a:t>Flujograma</a:t>
            </a:r>
            <a:endParaRPr lang="es-ES" dirty="0">
              <a:solidFill>
                <a:schemeClr val="tx2">
                  <a:lumMod val="75000"/>
                </a:schemeClr>
              </a:solidFill>
            </a:endParaRPr>
          </a:p>
        </p:txBody>
      </p:sp>
      <p:sp>
        <p:nvSpPr>
          <p:cNvPr id="4" name="Rectangle 2"/>
          <p:cNvSpPr>
            <a:spLocks noChangeArrowheads="1"/>
          </p:cNvSpPr>
          <p:nvPr/>
        </p:nvSpPr>
        <p:spPr bwMode="auto">
          <a:xfrm>
            <a:off x="2586446" y="9666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p:cNvPicPr>
            <a:picLocks noChangeAspect="1"/>
          </p:cNvPicPr>
          <p:nvPr/>
        </p:nvPicPr>
        <p:blipFill>
          <a:blip r:embed="rId2"/>
          <a:stretch>
            <a:fillRect/>
          </a:stretch>
        </p:blipFill>
        <p:spPr>
          <a:xfrm>
            <a:off x="3170843" y="966651"/>
            <a:ext cx="6156037" cy="5652354"/>
          </a:xfrm>
          <a:prstGeom prst="rect">
            <a:avLst/>
          </a:prstGeom>
        </p:spPr>
      </p:pic>
    </p:spTree>
    <p:extLst>
      <p:ext uri="{BB962C8B-B14F-4D97-AF65-F5344CB8AC3E}">
        <p14:creationId xmlns:p14="http://schemas.microsoft.com/office/powerpoint/2010/main" val="244866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tx2">
                    <a:lumMod val="75000"/>
                  </a:schemeClr>
                </a:solidFill>
              </a:rPr>
              <a:t>Circuito de control</a:t>
            </a:r>
            <a:endParaRPr lang="es-ES" dirty="0">
              <a:solidFill>
                <a:schemeClr val="tx2">
                  <a:lumMod val="75000"/>
                </a:schemeClr>
              </a:solidFill>
            </a:endParaRPr>
          </a:p>
        </p:txBody>
      </p:sp>
      <p:pic>
        <p:nvPicPr>
          <p:cNvPr id="23" name="Imagen 22"/>
          <p:cNvPicPr>
            <a:picLocks noChangeAspect="1"/>
          </p:cNvPicPr>
          <p:nvPr/>
        </p:nvPicPr>
        <p:blipFill rotWithShape="1">
          <a:blip r:embed="rId2"/>
          <a:srcRect l="18007" t="25804" r="4286" b="30268"/>
          <a:stretch/>
        </p:blipFill>
        <p:spPr>
          <a:xfrm>
            <a:off x="751768" y="2053487"/>
            <a:ext cx="10677813" cy="3393725"/>
          </a:xfrm>
          <a:prstGeom prst="rect">
            <a:avLst/>
          </a:prstGeom>
        </p:spPr>
      </p:pic>
    </p:spTree>
    <p:extLst>
      <p:ext uri="{BB962C8B-B14F-4D97-AF65-F5344CB8AC3E}">
        <p14:creationId xmlns:p14="http://schemas.microsoft.com/office/powerpoint/2010/main" val="4096363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3" y="836024"/>
            <a:ext cx="10353761" cy="708012"/>
          </a:xfrm>
        </p:spPr>
        <p:txBody>
          <a:bodyPr/>
          <a:lstStyle/>
          <a:p>
            <a:r>
              <a:rPr lang="es-ES" dirty="0" smtClean="0">
                <a:solidFill>
                  <a:schemeClr val="tx2">
                    <a:lumMod val="75000"/>
                  </a:schemeClr>
                </a:solidFill>
              </a:rPr>
              <a:t>Jugada del maestro</a:t>
            </a:r>
            <a:endParaRPr lang="es-ES" dirty="0">
              <a:solidFill>
                <a:schemeClr val="tx2">
                  <a:lumMod val="75000"/>
                </a:schemeClr>
              </a:solidFill>
            </a:endParaRPr>
          </a:p>
        </p:txBody>
      </p:sp>
      <p:pic>
        <p:nvPicPr>
          <p:cNvPr id="6" name="Imagen 5"/>
          <p:cNvPicPr>
            <a:picLocks noChangeAspect="1"/>
          </p:cNvPicPr>
          <p:nvPr/>
        </p:nvPicPr>
        <p:blipFill rotWithShape="1">
          <a:blip r:embed="rId2"/>
          <a:srcRect l="19413" t="27769" r="13221" b="32410"/>
          <a:stretch/>
        </p:blipFill>
        <p:spPr>
          <a:xfrm>
            <a:off x="1567542" y="2181499"/>
            <a:ext cx="8686801" cy="2886969"/>
          </a:xfrm>
          <a:prstGeom prst="rect">
            <a:avLst/>
          </a:prstGeom>
        </p:spPr>
      </p:pic>
    </p:spTree>
    <p:extLst>
      <p:ext uri="{BB962C8B-B14F-4D97-AF65-F5344CB8AC3E}">
        <p14:creationId xmlns:p14="http://schemas.microsoft.com/office/powerpoint/2010/main" val="2280716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1543" y="587828"/>
            <a:ext cx="10353761" cy="694950"/>
          </a:xfrm>
        </p:spPr>
        <p:txBody>
          <a:bodyPr/>
          <a:lstStyle/>
          <a:p>
            <a:r>
              <a:rPr lang="es-ES" dirty="0" smtClean="0">
                <a:solidFill>
                  <a:schemeClr val="tx2">
                    <a:lumMod val="75000"/>
                  </a:schemeClr>
                </a:solidFill>
              </a:rPr>
              <a:t>Casillas llenas</a:t>
            </a:r>
            <a:endParaRPr lang="es-ES" dirty="0">
              <a:solidFill>
                <a:schemeClr val="tx2">
                  <a:lumMod val="75000"/>
                </a:schemeClr>
              </a:solidFill>
            </a:endParaRPr>
          </a:p>
        </p:txBody>
      </p:sp>
      <p:pic>
        <p:nvPicPr>
          <p:cNvPr id="4" name="Marcador de contenido 3"/>
          <p:cNvPicPr>
            <a:picLocks noGrp="1" noChangeAspect="1"/>
          </p:cNvPicPr>
          <p:nvPr>
            <p:ph idx="1"/>
          </p:nvPr>
        </p:nvPicPr>
        <p:blipFill rotWithShape="1">
          <a:blip r:embed="rId2"/>
          <a:srcRect l="24106" t="13288" r="15482" b="8247"/>
          <a:stretch/>
        </p:blipFill>
        <p:spPr>
          <a:xfrm>
            <a:off x="2362268" y="1306286"/>
            <a:ext cx="7069115" cy="5162060"/>
          </a:xfrm>
          <a:prstGeom prst="rect">
            <a:avLst/>
          </a:prstGeom>
        </p:spPr>
      </p:pic>
    </p:spTree>
    <p:extLst>
      <p:ext uri="{BB962C8B-B14F-4D97-AF65-F5344CB8AC3E}">
        <p14:creationId xmlns:p14="http://schemas.microsoft.com/office/powerpoint/2010/main" val="567952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tx2">
                    <a:lumMod val="75000"/>
                  </a:schemeClr>
                </a:solidFill>
              </a:rPr>
              <a:t>Circuito aleatorio</a:t>
            </a:r>
            <a:endParaRPr lang="es-ES" dirty="0">
              <a:solidFill>
                <a:schemeClr val="tx2">
                  <a:lumMod val="75000"/>
                </a:schemeClr>
              </a:solidFill>
            </a:endParaRPr>
          </a:p>
        </p:txBody>
      </p:sp>
      <p:pic>
        <p:nvPicPr>
          <p:cNvPr id="5" name="Marcador de contenido 4"/>
          <p:cNvPicPr>
            <a:picLocks noGrp="1" noChangeAspect="1"/>
          </p:cNvPicPr>
          <p:nvPr>
            <p:ph idx="1"/>
          </p:nvPr>
        </p:nvPicPr>
        <p:blipFill rotWithShape="1">
          <a:blip r:embed="rId2"/>
          <a:srcRect l="19734" t="34492" r="1174" b="28394"/>
          <a:stretch/>
        </p:blipFill>
        <p:spPr>
          <a:xfrm>
            <a:off x="668843" y="2651758"/>
            <a:ext cx="10843664" cy="2860768"/>
          </a:xfrm>
          <a:prstGeom prst="rect">
            <a:avLst/>
          </a:prstGeom>
        </p:spPr>
      </p:pic>
    </p:spTree>
    <p:extLst>
      <p:ext uri="{BB962C8B-B14F-4D97-AF65-F5344CB8AC3E}">
        <p14:creationId xmlns:p14="http://schemas.microsoft.com/office/powerpoint/2010/main" val="600374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6229" y="470263"/>
            <a:ext cx="10353761" cy="838641"/>
          </a:xfrm>
        </p:spPr>
        <p:txBody>
          <a:bodyPr/>
          <a:lstStyle/>
          <a:p>
            <a:r>
              <a:rPr lang="es-ES" dirty="0" smtClean="0">
                <a:solidFill>
                  <a:schemeClr val="tx2">
                    <a:lumMod val="75000"/>
                  </a:schemeClr>
                </a:solidFill>
              </a:rPr>
              <a:t>Circuito ganar y empate</a:t>
            </a:r>
            <a:endParaRPr lang="es-ES" dirty="0">
              <a:solidFill>
                <a:schemeClr val="tx2">
                  <a:lumMod val="75000"/>
                </a:schemeClr>
              </a:solidFill>
            </a:endParaRPr>
          </a:p>
        </p:txBody>
      </p:sp>
      <p:pic>
        <p:nvPicPr>
          <p:cNvPr id="5" name="Imagen 4"/>
          <p:cNvPicPr>
            <a:picLocks noChangeAspect="1"/>
          </p:cNvPicPr>
          <p:nvPr/>
        </p:nvPicPr>
        <p:blipFill rotWithShape="1">
          <a:blip r:embed="rId2"/>
          <a:srcRect l="31159" t="16696" r="17337" b="12411"/>
          <a:stretch/>
        </p:blipFill>
        <p:spPr>
          <a:xfrm>
            <a:off x="2416628" y="1308904"/>
            <a:ext cx="6453052" cy="4993883"/>
          </a:xfrm>
          <a:prstGeom prst="rect">
            <a:avLst/>
          </a:prstGeom>
        </p:spPr>
      </p:pic>
    </p:spTree>
    <p:extLst>
      <p:ext uri="{BB962C8B-B14F-4D97-AF65-F5344CB8AC3E}">
        <p14:creationId xmlns:p14="http://schemas.microsoft.com/office/powerpoint/2010/main" val="1149166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4" y="574765"/>
            <a:ext cx="10353761" cy="747201"/>
          </a:xfrm>
        </p:spPr>
        <p:txBody>
          <a:bodyPr/>
          <a:lstStyle/>
          <a:p>
            <a:r>
              <a:rPr lang="es-ES" dirty="0" smtClean="0">
                <a:solidFill>
                  <a:schemeClr val="tx2">
                    <a:lumMod val="75000"/>
                  </a:schemeClr>
                </a:solidFill>
              </a:rPr>
              <a:t>Salva jugadas</a:t>
            </a:r>
            <a:endParaRPr lang="es-ES" dirty="0">
              <a:solidFill>
                <a:schemeClr val="tx2">
                  <a:lumMod val="75000"/>
                </a:schemeClr>
              </a:solidFill>
            </a:endParaRPr>
          </a:p>
        </p:txBody>
      </p:sp>
      <p:pic>
        <p:nvPicPr>
          <p:cNvPr id="4" name="Marcador de contenido 3"/>
          <p:cNvPicPr>
            <a:picLocks noGrp="1" noChangeAspect="1"/>
          </p:cNvPicPr>
          <p:nvPr>
            <p:ph idx="1"/>
          </p:nvPr>
        </p:nvPicPr>
        <p:blipFill rotWithShape="1">
          <a:blip r:embed="rId2"/>
          <a:srcRect l="40996" t="16819" r="28002" b="15317"/>
          <a:stretch/>
        </p:blipFill>
        <p:spPr>
          <a:xfrm>
            <a:off x="3892730" y="1321966"/>
            <a:ext cx="4062871" cy="5000457"/>
          </a:xfrm>
          <a:prstGeom prst="rect">
            <a:avLst/>
          </a:prstGeom>
        </p:spPr>
      </p:pic>
    </p:spTree>
    <p:extLst>
      <p:ext uri="{BB962C8B-B14F-4D97-AF65-F5344CB8AC3E}">
        <p14:creationId xmlns:p14="http://schemas.microsoft.com/office/powerpoint/2010/main" val="3870100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3" y="666206"/>
            <a:ext cx="10353761" cy="734138"/>
          </a:xfrm>
        </p:spPr>
        <p:txBody>
          <a:bodyPr/>
          <a:lstStyle/>
          <a:p>
            <a:r>
              <a:rPr lang="es-ES" dirty="0" smtClean="0">
                <a:solidFill>
                  <a:schemeClr val="tx2">
                    <a:lumMod val="75000"/>
                  </a:schemeClr>
                </a:solidFill>
              </a:rPr>
              <a:t>Comparador de jugadas</a:t>
            </a:r>
            <a:endParaRPr lang="es-ES" dirty="0">
              <a:solidFill>
                <a:schemeClr val="tx2">
                  <a:lumMod val="75000"/>
                </a:schemeClr>
              </a:solidFill>
            </a:endParaRPr>
          </a:p>
        </p:txBody>
      </p:sp>
      <p:pic>
        <p:nvPicPr>
          <p:cNvPr id="4" name="Marcador de contenido 3"/>
          <p:cNvPicPr>
            <a:picLocks noGrp="1" noChangeAspect="1"/>
          </p:cNvPicPr>
          <p:nvPr>
            <p:ph idx="1"/>
          </p:nvPr>
        </p:nvPicPr>
        <p:blipFill rotWithShape="1">
          <a:blip r:embed="rId2"/>
          <a:srcRect l="37220" t="19293" r="26413" b="17791"/>
          <a:stretch/>
        </p:blipFill>
        <p:spPr>
          <a:xfrm>
            <a:off x="3378519" y="1400344"/>
            <a:ext cx="4991624" cy="4855243"/>
          </a:xfrm>
          <a:prstGeom prst="rect">
            <a:avLst/>
          </a:prstGeom>
        </p:spPr>
      </p:pic>
    </p:spTree>
    <p:extLst>
      <p:ext uri="{BB962C8B-B14F-4D97-AF65-F5344CB8AC3E}">
        <p14:creationId xmlns:p14="http://schemas.microsoft.com/office/powerpoint/2010/main" val="1766787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10353761" cy="775063"/>
          </a:xfrm>
        </p:spPr>
        <p:txBody>
          <a:bodyPr/>
          <a:lstStyle/>
          <a:p>
            <a:r>
              <a:rPr lang="es-ES" dirty="0" smtClean="0">
                <a:solidFill>
                  <a:schemeClr val="tx2">
                    <a:lumMod val="75000"/>
                  </a:schemeClr>
                </a:solidFill>
              </a:rPr>
              <a:t>Memoria RAM</a:t>
            </a:r>
            <a:endParaRPr lang="es-ES" dirty="0">
              <a:solidFill>
                <a:schemeClr val="tx2">
                  <a:lumMod val="75000"/>
                </a:schemeClr>
              </a:solidFill>
            </a:endParaRPr>
          </a:p>
        </p:txBody>
      </p:sp>
      <p:pic>
        <p:nvPicPr>
          <p:cNvPr id="4" name="Marcador de contenido 3"/>
          <p:cNvPicPr>
            <a:picLocks noGrp="1" noChangeAspect="1"/>
          </p:cNvPicPr>
          <p:nvPr>
            <p:ph idx="1"/>
          </p:nvPr>
        </p:nvPicPr>
        <p:blipFill rotWithShape="1">
          <a:blip r:embed="rId2"/>
          <a:srcRect l="26888" t="36259" r="22636" b="40059"/>
          <a:stretch/>
        </p:blipFill>
        <p:spPr>
          <a:xfrm>
            <a:off x="2147181" y="1384663"/>
            <a:ext cx="7477792" cy="1972492"/>
          </a:xfrm>
          <a:prstGeom prst="rect">
            <a:avLst/>
          </a:prstGeom>
        </p:spPr>
      </p:pic>
      <p:sp>
        <p:nvSpPr>
          <p:cNvPr id="5" name="CuadroTexto 4"/>
          <p:cNvSpPr txBox="1"/>
          <p:nvPr/>
        </p:nvSpPr>
        <p:spPr>
          <a:xfrm>
            <a:off x="913795" y="3425525"/>
            <a:ext cx="9653452" cy="1200329"/>
          </a:xfrm>
          <a:prstGeom prst="rect">
            <a:avLst/>
          </a:prstGeom>
          <a:noFill/>
        </p:spPr>
        <p:txBody>
          <a:bodyPr wrap="square" rtlCol="0">
            <a:spAutoFit/>
          </a:bodyPr>
          <a:lstStyle/>
          <a:p>
            <a:pPr algn="just"/>
            <a:r>
              <a:rPr lang="es-ES" dirty="0" smtClean="0"/>
              <a:t>Al crear el código VHDL en Quartus II se genera una memoria, el cual interpreta que queremos hacer uso de la memoria RAM incorporada en esta. </a:t>
            </a:r>
          </a:p>
          <a:p>
            <a:pPr algn="just"/>
            <a:r>
              <a:rPr lang="es-ES" dirty="0" smtClean="0"/>
              <a:t>Esta memoria trabaja a una </a:t>
            </a:r>
            <a:r>
              <a:rPr lang="es-ES" dirty="0" smtClean="0">
                <a:solidFill>
                  <a:srgbClr val="FFFF00"/>
                </a:solidFill>
              </a:rPr>
              <a:t>frecuencia máxima de 50MHz</a:t>
            </a:r>
            <a:r>
              <a:rPr lang="es-ES" dirty="0" smtClean="0"/>
              <a:t>.</a:t>
            </a:r>
          </a:p>
          <a:p>
            <a:pPr algn="just"/>
            <a:r>
              <a:rPr lang="es-ES" dirty="0" smtClean="0"/>
              <a:t>La cual tiene </a:t>
            </a:r>
            <a:r>
              <a:rPr lang="es-ES" dirty="0" smtClean="0">
                <a:solidFill>
                  <a:schemeClr val="accent5">
                    <a:lumMod val="75000"/>
                  </a:schemeClr>
                </a:solidFill>
              </a:rPr>
              <a:t>256000 Localidades </a:t>
            </a:r>
            <a:r>
              <a:rPr lang="es-ES" dirty="0" smtClean="0"/>
              <a:t>y almacena una palabra de </a:t>
            </a:r>
            <a:r>
              <a:rPr lang="es-ES" dirty="0" smtClean="0">
                <a:solidFill>
                  <a:schemeClr val="accent5">
                    <a:lumMod val="75000"/>
                  </a:schemeClr>
                </a:solidFill>
              </a:rPr>
              <a:t>16 bits</a:t>
            </a:r>
            <a:endParaRPr lang="es-ES" dirty="0">
              <a:solidFill>
                <a:schemeClr val="accent5">
                  <a:lumMod val="75000"/>
                </a:schemeClr>
              </a:solidFill>
            </a:endParaRPr>
          </a:p>
        </p:txBody>
      </p:sp>
      <p:pic>
        <p:nvPicPr>
          <p:cNvPr id="7" name="Imagen 6"/>
          <p:cNvPicPr>
            <a:picLocks noChangeAspect="1"/>
          </p:cNvPicPr>
          <p:nvPr/>
        </p:nvPicPr>
        <p:blipFill rotWithShape="1">
          <a:blip r:embed="rId3"/>
          <a:srcRect l="21721" t="32232" r="29486" b="51853"/>
          <a:stretch/>
        </p:blipFill>
        <p:spPr>
          <a:xfrm>
            <a:off x="2442754" y="4827905"/>
            <a:ext cx="6217920" cy="1140224"/>
          </a:xfrm>
          <a:prstGeom prst="rect">
            <a:avLst/>
          </a:prstGeom>
        </p:spPr>
      </p:pic>
    </p:spTree>
    <p:extLst>
      <p:ext uri="{BB962C8B-B14F-4D97-AF65-F5344CB8AC3E}">
        <p14:creationId xmlns:p14="http://schemas.microsoft.com/office/powerpoint/2010/main" val="3396169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tx2">
                    <a:lumMod val="75000"/>
                  </a:schemeClr>
                </a:solidFill>
              </a:rPr>
              <a:t>Introducción</a:t>
            </a:r>
            <a:endParaRPr lang="es-ES" dirty="0">
              <a:solidFill>
                <a:schemeClr val="tx2">
                  <a:lumMod val="75000"/>
                </a:schemeClr>
              </a:solidFill>
            </a:endParaRPr>
          </a:p>
        </p:txBody>
      </p:sp>
      <p:sp>
        <p:nvSpPr>
          <p:cNvPr id="3" name="Marcador de contenido 2"/>
          <p:cNvSpPr>
            <a:spLocks noGrp="1"/>
          </p:cNvSpPr>
          <p:nvPr>
            <p:ph idx="1"/>
          </p:nvPr>
        </p:nvSpPr>
        <p:spPr>
          <a:xfrm>
            <a:off x="913795" y="1737361"/>
            <a:ext cx="10353762" cy="4689566"/>
          </a:xfrm>
        </p:spPr>
        <p:txBody>
          <a:bodyPr/>
          <a:lstStyle/>
          <a:p>
            <a:pPr algn="just"/>
            <a:r>
              <a:rPr lang="es-ES" dirty="0">
                <a:effectLst/>
              </a:rPr>
              <a:t>E</a:t>
            </a:r>
            <a:r>
              <a:rPr lang="es-ES" dirty="0" smtClean="0">
                <a:effectLst/>
              </a:rPr>
              <a:t>s </a:t>
            </a:r>
            <a:r>
              <a:rPr lang="es-ES" dirty="0">
                <a:effectLst/>
              </a:rPr>
              <a:t>un </a:t>
            </a:r>
            <a:r>
              <a:rPr lang="es-ES" dirty="0">
                <a:effectLst/>
                <a:hlinkClick r:id="rId2" tooltip="Juego de lápiz y papel"/>
              </a:rPr>
              <a:t>juego de lápiz y papel</a:t>
            </a:r>
            <a:r>
              <a:rPr lang="es-ES" dirty="0">
                <a:effectLst/>
              </a:rPr>
              <a:t> entre dos jugadores: O y X, que marcan los espacios de un </a:t>
            </a:r>
            <a:r>
              <a:rPr lang="es-ES" dirty="0">
                <a:effectLst/>
                <a:hlinkClick r:id="rId3" tooltip="Tablero de juego"/>
              </a:rPr>
              <a:t>tablero</a:t>
            </a:r>
            <a:r>
              <a:rPr lang="es-ES" dirty="0">
                <a:effectLst/>
              </a:rPr>
              <a:t> de 3×3 alternadamente. Un jugador gana si consigue tener una línea de tres de sus símbolos: la línea puede ser horizontal, vertical o diagonal</a:t>
            </a:r>
            <a:r>
              <a:rPr lang="es-ES" dirty="0" smtClean="0">
                <a:effectLst/>
              </a:rPr>
              <a:t>.</a:t>
            </a:r>
          </a:p>
          <a:p>
            <a:pPr algn="just"/>
            <a:r>
              <a:rPr lang="es-ES" dirty="0" smtClean="0">
                <a:effectLst/>
              </a:rPr>
              <a:t>La misma simplicidad del juego de tres en raya lo hacen ideal como herramienta pedagógica para enseñar los conceptos de </a:t>
            </a:r>
            <a:r>
              <a:rPr lang="es-ES" dirty="0" smtClean="0">
                <a:effectLst/>
                <a:hlinkClick r:id="rId4" tooltip="Teoría de juegos"/>
              </a:rPr>
              <a:t>teoría de juegos</a:t>
            </a:r>
            <a:r>
              <a:rPr lang="es-ES" dirty="0" smtClean="0">
                <a:effectLst/>
              </a:rPr>
              <a:t> y la rama de </a:t>
            </a:r>
            <a:r>
              <a:rPr lang="es-ES" dirty="0" smtClean="0">
                <a:effectLst/>
                <a:hlinkClick r:id="rId5" tooltip="Inteligencia artificial"/>
              </a:rPr>
              <a:t>inteligencia artificial</a:t>
            </a:r>
            <a:r>
              <a:rPr lang="es-ES" dirty="0" smtClean="0">
                <a:effectLst/>
              </a:rPr>
              <a:t> que se encarga de la búsqueda de </a:t>
            </a:r>
            <a:r>
              <a:rPr lang="es-ES" dirty="0" smtClean="0">
                <a:effectLst/>
                <a:hlinkClick r:id="rId6" tooltip="Árbol de juego"/>
              </a:rPr>
              <a:t>árboles de juego</a:t>
            </a:r>
            <a:r>
              <a:rPr lang="es-ES" dirty="0" smtClean="0">
                <a:effectLst/>
              </a:rPr>
              <a:t>.</a:t>
            </a:r>
          </a:p>
          <a:p>
            <a:pPr algn="just"/>
            <a:endParaRPr lang="es-ES" dirty="0">
              <a:effectLst/>
            </a:endParaRPr>
          </a:p>
          <a:p>
            <a:pPr algn="just"/>
            <a:endParaRPr lang="es-ES" dirty="0"/>
          </a:p>
        </p:txBody>
      </p:sp>
      <p:pic>
        <p:nvPicPr>
          <p:cNvPr id="5" name="Imagen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7927" y="4525327"/>
            <a:ext cx="7151737" cy="934947"/>
          </a:xfrm>
          <a:prstGeom prst="rect">
            <a:avLst/>
          </a:prstGeom>
        </p:spPr>
      </p:pic>
    </p:spTree>
    <p:extLst>
      <p:ext uri="{BB962C8B-B14F-4D97-AF65-F5344CB8AC3E}">
        <p14:creationId xmlns:p14="http://schemas.microsoft.com/office/powerpoint/2010/main" val="2837001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10353761" cy="709749"/>
          </a:xfrm>
        </p:spPr>
        <p:txBody>
          <a:bodyPr/>
          <a:lstStyle/>
          <a:p>
            <a:r>
              <a:rPr lang="es-ES" dirty="0" smtClean="0">
                <a:solidFill>
                  <a:schemeClr val="tx2">
                    <a:lumMod val="75000"/>
                  </a:schemeClr>
                </a:solidFill>
              </a:rPr>
              <a:t>Conclusiones y recomendaciones</a:t>
            </a:r>
            <a:endParaRPr lang="es-ES" dirty="0">
              <a:solidFill>
                <a:schemeClr val="tx2">
                  <a:lumMod val="75000"/>
                </a:schemeClr>
              </a:solidFill>
            </a:endParaRPr>
          </a:p>
        </p:txBody>
      </p:sp>
      <p:sp>
        <p:nvSpPr>
          <p:cNvPr id="3" name="Marcador de contenido 2"/>
          <p:cNvSpPr>
            <a:spLocks noGrp="1"/>
          </p:cNvSpPr>
          <p:nvPr>
            <p:ph idx="1"/>
          </p:nvPr>
        </p:nvSpPr>
        <p:spPr>
          <a:xfrm>
            <a:off x="913795" y="1319349"/>
            <a:ext cx="5278000" cy="5094514"/>
          </a:xfrm>
        </p:spPr>
        <p:txBody>
          <a:bodyPr>
            <a:normAutofit fontScale="77500" lnSpcReduction="20000"/>
          </a:bodyPr>
          <a:lstStyle/>
          <a:p>
            <a:pPr algn="just"/>
            <a:r>
              <a:rPr lang="es-ES" dirty="0" smtClean="0">
                <a:effectLst/>
              </a:rPr>
              <a:t>Se logro implementar una inteligencia artificial en el juego tres en raya de forma exitosa.</a:t>
            </a:r>
          </a:p>
          <a:p>
            <a:pPr algn="just"/>
            <a:r>
              <a:rPr lang="es-ES" dirty="0" smtClean="0">
                <a:effectLst/>
              </a:rPr>
              <a:t>El presente proyecto cumple de manera satisfactoria todos los objetivos planteados en el mismo ya que se logro realizar un “aprendiz” que tiene dos modos modo juego y modo aprendiz, además de que cualquiera de los jugadores puede empezar la partida tanto el maestro como el aprendiz.</a:t>
            </a:r>
          </a:p>
          <a:p>
            <a:pPr algn="just"/>
            <a:r>
              <a:rPr lang="es-ES" dirty="0" smtClean="0">
                <a:effectLst/>
              </a:rPr>
              <a:t> El circuito resulto ser grande para implementarlo de manera física por lo que escogimos el lenguaje VHDL (Lenguaje de descripción de Hardware).</a:t>
            </a:r>
          </a:p>
          <a:p>
            <a:pPr algn="just"/>
            <a:r>
              <a:rPr lang="es-ES" dirty="0" smtClean="0">
                <a:effectLst/>
              </a:rPr>
              <a:t>Se logro interconectar los proyectos de tres en raya con otros grupos, los cuales lograron jugar de manera satisfactoria.</a:t>
            </a:r>
          </a:p>
          <a:p>
            <a:pPr algn="just"/>
            <a:r>
              <a:rPr lang="es-ES" dirty="0" smtClean="0">
                <a:effectLst/>
              </a:rPr>
              <a:t>Se recomienda comprender el juego antes de realizar el diseño respectivo, el cual tiene una complejidad elevada.</a:t>
            </a:r>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479" y="1285937"/>
            <a:ext cx="2926747" cy="211109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479" y="3833193"/>
            <a:ext cx="2965936" cy="2224452"/>
          </a:xfrm>
          <a:prstGeom prst="rect">
            <a:avLst/>
          </a:prstGeom>
        </p:spPr>
      </p:pic>
      <p:sp>
        <p:nvSpPr>
          <p:cNvPr id="6" name="CuadroTexto 5"/>
          <p:cNvSpPr txBox="1"/>
          <p:nvPr/>
        </p:nvSpPr>
        <p:spPr>
          <a:xfrm>
            <a:off x="6485882" y="3430448"/>
            <a:ext cx="4781674" cy="369332"/>
          </a:xfrm>
          <a:prstGeom prst="rect">
            <a:avLst/>
          </a:prstGeom>
          <a:noFill/>
        </p:spPr>
        <p:txBody>
          <a:bodyPr wrap="square" rtlCol="0">
            <a:spAutoFit/>
          </a:bodyPr>
          <a:lstStyle/>
          <a:p>
            <a:r>
              <a:rPr lang="es-ES" dirty="0" smtClean="0">
                <a:solidFill>
                  <a:srgbClr val="FFFF00"/>
                </a:solidFill>
              </a:rPr>
              <a:t>Interconexión con Grupo Matlab - Arduino</a:t>
            </a:r>
            <a:endParaRPr lang="es-ES" dirty="0">
              <a:solidFill>
                <a:srgbClr val="FFFF00"/>
              </a:solidFill>
            </a:endParaRPr>
          </a:p>
        </p:txBody>
      </p:sp>
      <p:sp>
        <p:nvSpPr>
          <p:cNvPr id="7" name="CuadroTexto 6"/>
          <p:cNvSpPr txBox="1"/>
          <p:nvPr/>
        </p:nvSpPr>
        <p:spPr>
          <a:xfrm>
            <a:off x="6708284" y="6091058"/>
            <a:ext cx="4336869" cy="369332"/>
          </a:xfrm>
          <a:prstGeom prst="rect">
            <a:avLst/>
          </a:prstGeom>
          <a:noFill/>
        </p:spPr>
        <p:txBody>
          <a:bodyPr wrap="square" rtlCol="0">
            <a:spAutoFit/>
          </a:bodyPr>
          <a:lstStyle/>
          <a:p>
            <a:r>
              <a:rPr lang="es-ES" dirty="0">
                <a:solidFill>
                  <a:srgbClr val="FFFF00"/>
                </a:solidFill>
              </a:rPr>
              <a:t>Interconexión </a:t>
            </a:r>
            <a:r>
              <a:rPr lang="es-ES" dirty="0" smtClean="0">
                <a:solidFill>
                  <a:srgbClr val="FFFF00"/>
                </a:solidFill>
              </a:rPr>
              <a:t>Grupo </a:t>
            </a:r>
            <a:r>
              <a:rPr lang="es-ES" dirty="0">
                <a:solidFill>
                  <a:srgbClr val="FFFF00"/>
                </a:solidFill>
              </a:rPr>
              <a:t>R</a:t>
            </a:r>
            <a:r>
              <a:rPr lang="es-ES" dirty="0" smtClean="0">
                <a:solidFill>
                  <a:srgbClr val="FFFF00"/>
                </a:solidFill>
              </a:rPr>
              <a:t>aspberry Pi</a:t>
            </a:r>
            <a:endParaRPr lang="es-ES" dirty="0">
              <a:solidFill>
                <a:srgbClr val="FFFF00"/>
              </a:solidFill>
            </a:endParaRPr>
          </a:p>
        </p:txBody>
      </p:sp>
      <p:pic>
        <p:nvPicPr>
          <p:cNvPr id="8" name="Imagen 7"/>
          <p:cNvPicPr>
            <a:picLocks noChangeAspect="1"/>
          </p:cNvPicPr>
          <p:nvPr/>
        </p:nvPicPr>
        <p:blipFill rotWithShape="1">
          <a:blip r:embed="rId4">
            <a:extLst>
              <a:ext uri="{28A0092B-C50C-407E-A947-70E740481C1C}">
                <a14:useLocalDpi xmlns:a14="http://schemas.microsoft.com/office/drawing/2010/main" val="0"/>
              </a:ext>
            </a:extLst>
          </a:blip>
          <a:srcRect l="26905" t="39238" r="47095" b="29524"/>
          <a:stretch/>
        </p:blipFill>
        <p:spPr>
          <a:xfrm>
            <a:off x="8955458" y="2499749"/>
            <a:ext cx="995768" cy="897286"/>
          </a:xfrm>
          <a:prstGeom prst="rect">
            <a:avLst/>
          </a:prstGeom>
        </p:spPr>
      </p:pic>
      <p:pic>
        <p:nvPicPr>
          <p:cNvPr id="9" name="Imagen 8"/>
          <p:cNvPicPr>
            <a:picLocks noChangeAspect="1"/>
          </p:cNvPicPr>
          <p:nvPr/>
        </p:nvPicPr>
        <p:blipFill rotWithShape="1">
          <a:blip r:embed="rId5">
            <a:extLst>
              <a:ext uri="{28A0092B-C50C-407E-A947-70E740481C1C}">
                <a14:useLocalDpi xmlns:a14="http://schemas.microsoft.com/office/drawing/2010/main" val="0"/>
              </a:ext>
            </a:extLst>
          </a:blip>
          <a:srcRect l="70619" t="34857" r="9953" b="40381"/>
          <a:stretch/>
        </p:blipFill>
        <p:spPr>
          <a:xfrm>
            <a:off x="9003864" y="5114617"/>
            <a:ext cx="986551" cy="943028"/>
          </a:xfrm>
          <a:prstGeom prst="rect">
            <a:avLst/>
          </a:prstGeom>
        </p:spPr>
      </p:pic>
    </p:spTree>
    <p:extLst>
      <p:ext uri="{BB962C8B-B14F-4D97-AF65-F5344CB8AC3E}">
        <p14:creationId xmlns:p14="http://schemas.microsoft.com/office/powerpoint/2010/main" val="1988996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10353761" cy="1023257"/>
          </a:xfrm>
        </p:spPr>
        <p:txBody>
          <a:bodyPr/>
          <a:lstStyle/>
          <a:p>
            <a:r>
              <a:rPr lang="es-ES" dirty="0" smtClean="0">
                <a:solidFill>
                  <a:schemeClr val="tx2">
                    <a:lumMod val="75000"/>
                  </a:schemeClr>
                </a:solidFill>
              </a:rPr>
              <a:t>¿Qué es Inteligencia artificial?</a:t>
            </a:r>
            <a:endParaRPr lang="es-ES" dirty="0">
              <a:solidFill>
                <a:schemeClr val="tx2">
                  <a:lumMod val="75000"/>
                </a:schemeClr>
              </a:solidFill>
            </a:endParaRPr>
          </a:p>
        </p:txBody>
      </p:sp>
      <p:sp>
        <p:nvSpPr>
          <p:cNvPr id="3" name="Marcador de contenido 2"/>
          <p:cNvSpPr>
            <a:spLocks noGrp="1"/>
          </p:cNvSpPr>
          <p:nvPr>
            <p:ph idx="1"/>
          </p:nvPr>
        </p:nvSpPr>
        <p:spPr>
          <a:xfrm>
            <a:off x="913795" y="1632857"/>
            <a:ext cx="10353762" cy="4158343"/>
          </a:xfrm>
        </p:spPr>
        <p:txBody>
          <a:bodyPr/>
          <a:lstStyle/>
          <a:p>
            <a:r>
              <a:rPr lang="es-ES" dirty="0">
                <a:effectLst/>
              </a:rPr>
              <a:t>La inteligencia artificial </a:t>
            </a:r>
            <a:r>
              <a:rPr lang="es-ES" dirty="0">
                <a:solidFill>
                  <a:schemeClr val="tx2">
                    <a:lumMod val="75000"/>
                  </a:schemeClr>
                </a:solidFill>
                <a:effectLst/>
              </a:rPr>
              <a:t>(</a:t>
            </a:r>
            <a:r>
              <a:rPr lang="es-ES" i="1" dirty="0">
                <a:solidFill>
                  <a:schemeClr val="tx2">
                    <a:lumMod val="75000"/>
                  </a:schemeClr>
                </a:solidFill>
                <a:effectLst/>
              </a:rPr>
              <a:t>Artificial </a:t>
            </a:r>
            <a:r>
              <a:rPr lang="es-ES" i="1" dirty="0" err="1">
                <a:solidFill>
                  <a:schemeClr val="tx2">
                    <a:lumMod val="75000"/>
                  </a:schemeClr>
                </a:solidFill>
                <a:effectLst/>
              </a:rPr>
              <a:t>Intelligence</a:t>
            </a:r>
            <a:r>
              <a:rPr lang="es-ES" i="1" dirty="0">
                <a:solidFill>
                  <a:schemeClr val="tx2">
                    <a:lumMod val="75000"/>
                  </a:schemeClr>
                </a:solidFill>
                <a:effectLst/>
              </a:rPr>
              <a:t>, o AI</a:t>
            </a:r>
            <a:r>
              <a:rPr lang="es-ES" dirty="0">
                <a:solidFill>
                  <a:schemeClr val="tx2">
                    <a:lumMod val="75000"/>
                  </a:schemeClr>
                </a:solidFill>
                <a:effectLst/>
              </a:rPr>
              <a:t>) </a:t>
            </a:r>
            <a:r>
              <a:rPr lang="es-ES" dirty="0">
                <a:effectLst/>
              </a:rPr>
              <a:t>E</a:t>
            </a:r>
            <a:r>
              <a:rPr lang="es-ES" dirty="0" smtClean="0">
                <a:effectLst/>
              </a:rPr>
              <a:t>s </a:t>
            </a:r>
            <a:r>
              <a:rPr lang="es-ES" dirty="0">
                <a:effectLst/>
              </a:rPr>
              <a:t>la simulación de procesos de inteligencia humana por parte de máquinas, especialmente sistemas informáticos. Estos procesos incluyen </a:t>
            </a:r>
            <a:r>
              <a:rPr lang="es-ES" dirty="0">
                <a:solidFill>
                  <a:srgbClr val="FFC000"/>
                </a:solidFill>
                <a:effectLst/>
              </a:rPr>
              <a:t>el</a:t>
            </a:r>
            <a:r>
              <a:rPr lang="es-ES" dirty="0">
                <a:effectLst/>
              </a:rPr>
              <a:t> </a:t>
            </a:r>
            <a:r>
              <a:rPr lang="es-ES" dirty="0">
                <a:solidFill>
                  <a:srgbClr val="FFC000"/>
                </a:solidFill>
                <a:effectLst/>
              </a:rPr>
              <a:t>aprendizaje</a:t>
            </a:r>
            <a:r>
              <a:rPr lang="es-ES" dirty="0">
                <a:effectLst/>
              </a:rPr>
              <a:t> </a:t>
            </a:r>
            <a:r>
              <a:rPr lang="es-ES" dirty="0">
                <a:solidFill>
                  <a:schemeClr val="accent6">
                    <a:lumMod val="60000"/>
                    <a:lumOff val="40000"/>
                  </a:schemeClr>
                </a:solidFill>
                <a:effectLst/>
              </a:rPr>
              <a:t>(la adquisición de información y reglas para el uso de la información), </a:t>
            </a:r>
            <a:r>
              <a:rPr lang="es-ES" dirty="0">
                <a:solidFill>
                  <a:srgbClr val="FFC000"/>
                </a:solidFill>
                <a:effectLst/>
              </a:rPr>
              <a:t>el razonamiento </a:t>
            </a:r>
            <a:r>
              <a:rPr lang="es-ES" dirty="0">
                <a:solidFill>
                  <a:schemeClr val="accent6">
                    <a:lumMod val="60000"/>
                    <a:lumOff val="40000"/>
                  </a:schemeClr>
                </a:solidFill>
                <a:effectLst/>
              </a:rPr>
              <a:t>(usando las reglas para llegar a conclusiones aproximadas o definitivas</a:t>
            </a:r>
            <a:r>
              <a:rPr lang="es-ES" dirty="0">
                <a:effectLst/>
              </a:rPr>
              <a:t>) y la </a:t>
            </a:r>
            <a:r>
              <a:rPr lang="es-ES" dirty="0">
                <a:solidFill>
                  <a:srgbClr val="FFC000"/>
                </a:solidFill>
                <a:effectLst/>
              </a:rPr>
              <a:t>autocorrección</a:t>
            </a:r>
            <a:r>
              <a:rPr lang="es-ES" dirty="0">
                <a:effectLst/>
              </a:rPr>
              <a:t>. </a:t>
            </a:r>
            <a:endParaRPr lang="es-ES" dirty="0" smtClean="0">
              <a:effectLst/>
            </a:endParaRPr>
          </a:p>
          <a:p>
            <a:endParaRPr lang="es-ES" dirty="0"/>
          </a:p>
        </p:txBody>
      </p:sp>
      <p:pic>
        <p:nvPicPr>
          <p:cNvPr id="3074" name="Picture 2" descr="DeepMind, la inteligencia artificial de Google, ya es capaz de 'recordar' y usar lo aprendido en nuevas tare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01" y="3712028"/>
            <a:ext cx="3084013" cy="241238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4818154" y="4119170"/>
            <a:ext cx="6342382" cy="1510922"/>
          </a:xfrm>
          <a:prstGeom prst="rect">
            <a:avLst/>
          </a:prstGeom>
        </p:spPr>
      </p:pic>
    </p:spTree>
    <p:extLst>
      <p:ext uri="{BB962C8B-B14F-4D97-AF65-F5344CB8AC3E}">
        <p14:creationId xmlns:p14="http://schemas.microsoft.com/office/powerpoint/2010/main" val="3882531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6431" y="387462"/>
            <a:ext cx="10353761" cy="1159377"/>
          </a:xfrm>
        </p:spPr>
        <p:txBody>
          <a:bodyPr/>
          <a:lstStyle/>
          <a:p>
            <a:r>
              <a:rPr lang="es-ES" dirty="0" smtClean="0">
                <a:solidFill>
                  <a:schemeClr val="tx2">
                    <a:lumMod val="75000"/>
                  </a:schemeClr>
                </a:solidFill>
              </a:rPr>
              <a:t>¿Cuántos Juegos son posibles?</a:t>
            </a:r>
            <a:endParaRPr lang="es-ES" dirty="0">
              <a:solidFill>
                <a:schemeClr val="tx2">
                  <a:lumMod val="75000"/>
                </a:schemeClr>
              </a:solidFill>
            </a:endParaRPr>
          </a:p>
        </p:txBody>
      </p:sp>
      <p:sp>
        <p:nvSpPr>
          <p:cNvPr id="3" name="Marcador de contenido 2"/>
          <p:cNvSpPr>
            <a:spLocks noGrp="1"/>
          </p:cNvSpPr>
          <p:nvPr>
            <p:ph idx="1"/>
          </p:nvPr>
        </p:nvSpPr>
        <p:spPr>
          <a:xfrm>
            <a:off x="906431" y="1453894"/>
            <a:ext cx="10353762" cy="4859383"/>
          </a:xfrm>
        </p:spPr>
        <p:txBody>
          <a:bodyPr numCol="1">
            <a:normAutofit lnSpcReduction="10000"/>
          </a:bodyPr>
          <a:lstStyle/>
          <a:p>
            <a:r>
              <a:rPr lang="es-ES" dirty="0" smtClean="0">
                <a:solidFill>
                  <a:schemeClr val="accent6">
                    <a:lumMod val="60000"/>
                    <a:lumOff val="40000"/>
                  </a:schemeClr>
                </a:solidFill>
              </a:rPr>
              <a:t>Cantidad de Juegos que terminar en :  </a:t>
            </a:r>
          </a:p>
          <a:p>
            <a:r>
              <a:rPr lang="es-ES" b="1" dirty="0" smtClean="0">
                <a:solidFill>
                  <a:schemeClr val="tx2">
                    <a:lumMod val="75000"/>
                  </a:schemeClr>
                </a:solidFill>
              </a:rPr>
              <a:t>5to Movimiento</a:t>
            </a:r>
          </a:p>
          <a:p>
            <a:endParaRPr lang="es-ES" b="1" dirty="0" smtClean="0"/>
          </a:p>
          <a:p>
            <a:endParaRPr lang="es-ES" b="1" dirty="0" smtClean="0"/>
          </a:p>
          <a:p>
            <a:pPr marL="3657600" lvl="8" indent="0">
              <a:buNone/>
            </a:pPr>
            <a:endParaRPr lang="es-ES" b="1" dirty="0" smtClean="0"/>
          </a:p>
          <a:p>
            <a:endParaRPr lang="es-ES" dirty="0"/>
          </a:p>
          <a:p>
            <a:r>
              <a:rPr lang="es-ES" dirty="0">
                <a:solidFill>
                  <a:srgbClr val="FFC000"/>
                </a:solidFill>
              </a:rPr>
              <a:t>El otro jugador tiene dos partidas</a:t>
            </a:r>
          </a:p>
          <a:p>
            <a:endParaRPr lang="es-ES" dirty="0" smtClean="0"/>
          </a:p>
          <a:p>
            <a:endParaRPr lang="es-ES" dirty="0"/>
          </a:p>
          <a:p>
            <a:r>
              <a:rPr lang="es-ES" dirty="0" smtClean="0">
                <a:solidFill>
                  <a:schemeClr val="accent6">
                    <a:lumMod val="75000"/>
                  </a:schemeClr>
                </a:solidFill>
              </a:rPr>
              <a:t>Entonces por la regla de multiplicación se tiene:</a:t>
            </a:r>
          </a:p>
          <a:p>
            <a:r>
              <a:rPr lang="es-ES" dirty="0" smtClean="0">
                <a:solidFill>
                  <a:srgbClr val="FFFF00"/>
                </a:solidFill>
              </a:rPr>
              <a:t>8*3!*6*5 = 1440 </a:t>
            </a:r>
            <a:r>
              <a:rPr lang="es-ES" dirty="0" smtClean="0">
                <a:solidFill>
                  <a:schemeClr val="tx2">
                    <a:lumMod val="60000"/>
                    <a:lumOff val="40000"/>
                  </a:schemeClr>
                </a:solidFill>
              </a:rPr>
              <a:t>posibilidades de victoria en el </a:t>
            </a:r>
            <a:r>
              <a:rPr lang="es-ES" dirty="0" smtClean="0">
                <a:solidFill>
                  <a:schemeClr val="tx2">
                    <a:lumMod val="75000"/>
                  </a:schemeClr>
                </a:solidFill>
              </a:rPr>
              <a:t>5to</a:t>
            </a:r>
            <a:r>
              <a:rPr lang="es-ES" dirty="0" smtClean="0">
                <a:solidFill>
                  <a:schemeClr val="tx2">
                    <a:lumMod val="60000"/>
                    <a:lumOff val="40000"/>
                  </a:schemeClr>
                </a:solidFill>
              </a:rPr>
              <a:t> </a:t>
            </a:r>
            <a:r>
              <a:rPr lang="es-ES" dirty="0" smtClean="0">
                <a:solidFill>
                  <a:schemeClr val="tx2">
                    <a:lumMod val="75000"/>
                  </a:schemeClr>
                </a:solidFill>
              </a:rPr>
              <a:t>movimiento.</a:t>
            </a:r>
          </a:p>
          <a:p>
            <a:endParaRPr lang="es-ES" dirty="0" smtClean="0"/>
          </a:p>
          <a:p>
            <a:endParaRPr lang="es-ES" dirty="0" smtClean="0"/>
          </a:p>
          <a:p>
            <a:endParaRPr lang="es-ES" dirty="0"/>
          </a:p>
        </p:txBody>
      </p:sp>
      <p:pic>
        <p:nvPicPr>
          <p:cNvPr id="4" name="Imagen 3"/>
          <p:cNvPicPr>
            <a:picLocks noChangeAspect="1"/>
          </p:cNvPicPr>
          <p:nvPr/>
        </p:nvPicPr>
        <p:blipFill>
          <a:blip r:embed="rId2"/>
          <a:stretch>
            <a:fillRect/>
          </a:stretch>
        </p:blipFill>
        <p:spPr>
          <a:xfrm>
            <a:off x="1128780" y="2384131"/>
            <a:ext cx="4739931" cy="602488"/>
          </a:xfrm>
          <a:prstGeom prst="rect">
            <a:avLst/>
          </a:prstGeom>
        </p:spPr>
      </p:pic>
      <p:pic>
        <p:nvPicPr>
          <p:cNvPr id="5" name="Imagen 4"/>
          <p:cNvPicPr>
            <a:picLocks noChangeAspect="1"/>
          </p:cNvPicPr>
          <p:nvPr/>
        </p:nvPicPr>
        <p:blipFill>
          <a:blip r:embed="rId3"/>
          <a:stretch>
            <a:fillRect/>
          </a:stretch>
        </p:blipFill>
        <p:spPr>
          <a:xfrm>
            <a:off x="1137213" y="3194812"/>
            <a:ext cx="781885" cy="837734"/>
          </a:xfrm>
          <a:prstGeom prst="rect">
            <a:avLst/>
          </a:prstGeom>
        </p:spPr>
      </p:pic>
      <p:sp>
        <p:nvSpPr>
          <p:cNvPr id="7" name="CuadroTexto 6"/>
          <p:cNvSpPr txBox="1"/>
          <p:nvPr/>
        </p:nvSpPr>
        <p:spPr>
          <a:xfrm>
            <a:off x="2039211" y="3329893"/>
            <a:ext cx="7667874" cy="400110"/>
          </a:xfrm>
          <a:prstGeom prst="rect">
            <a:avLst/>
          </a:prstGeom>
          <a:noFill/>
        </p:spPr>
        <p:txBody>
          <a:bodyPr wrap="square" rtlCol="0">
            <a:spAutoFit/>
          </a:bodyPr>
          <a:lstStyle/>
          <a:p>
            <a:pPr marL="0" lvl="2"/>
            <a:r>
              <a:rPr lang="es-ES" dirty="0"/>
              <a:t> </a:t>
            </a:r>
            <a:r>
              <a:rPr lang="es-ES" sz="2000" dirty="0"/>
              <a:t>No importa el orden en donde se empezó y </a:t>
            </a:r>
            <a:r>
              <a:rPr lang="es-ES" sz="2000" dirty="0" smtClean="0"/>
              <a:t>termino. </a:t>
            </a:r>
            <a:r>
              <a:rPr lang="es-ES" sz="1400" dirty="0" smtClean="0">
                <a:solidFill>
                  <a:srgbClr val="FFFF00"/>
                </a:solidFill>
              </a:rPr>
              <a:t>3</a:t>
            </a:r>
            <a:r>
              <a:rPr lang="es-ES" sz="2000" dirty="0" smtClean="0">
                <a:solidFill>
                  <a:srgbClr val="FFFF00"/>
                </a:solidFill>
              </a:rPr>
              <a:t>P</a:t>
            </a:r>
            <a:r>
              <a:rPr lang="es-ES" sz="1400" dirty="0" smtClean="0">
                <a:solidFill>
                  <a:srgbClr val="FFFF00"/>
                </a:solidFill>
              </a:rPr>
              <a:t>3</a:t>
            </a:r>
            <a:r>
              <a:rPr lang="es-ES" sz="2000" dirty="0" smtClean="0">
                <a:solidFill>
                  <a:srgbClr val="FFFF00"/>
                </a:solidFill>
              </a:rPr>
              <a:t>=3!</a:t>
            </a:r>
            <a:endParaRPr lang="es-ES" sz="2000" dirty="0">
              <a:solidFill>
                <a:srgbClr val="FFFF00"/>
              </a:solidFill>
            </a:endParaRPr>
          </a:p>
        </p:txBody>
      </p:sp>
      <p:sp>
        <p:nvSpPr>
          <p:cNvPr id="8" name="CuadroTexto 7"/>
          <p:cNvSpPr txBox="1"/>
          <p:nvPr/>
        </p:nvSpPr>
        <p:spPr>
          <a:xfrm>
            <a:off x="6019271" y="2445934"/>
            <a:ext cx="3471033" cy="369332"/>
          </a:xfrm>
          <a:prstGeom prst="rect">
            <a:avLst/>
          </a:prstGeom>
          <a:noFill/>
        </p:spPr>
        <p:txBody>
          <a:bodyPr wrap="square" rtlCol="0">
            <a:spAutoFit/>
          </a:bodyPr>
          <a:lstStyle/>
          <a:p>
            <a:r>
              <a:rPr lang="es-ES" dirty="0">
                <a:solidFill>
                  <a:srgbClr val="FFFF00"/>
                </a:solidFill>
              </a:rPr>
              <a:t>8</a:t>
            </a:r>
            <a:r>
              <a:rPr lang="es-ES" dirty="0"/>
              <a:t> posibles formas de ganar</a:t>
            </a:r>
          </a:p>
        </p:txBody>
      </p:sp>
      <p:sp>
        <p:nvSpPr>
          <p:cNvPr id="10" name="CuadroTexto 9"/>
          <p:cNvSpPr txBox="1"/>
          <p:nvPr/>
        </p:nvSpPr>
        <p:spPr>
          <a:xfrm>
            <a:off x="2039211" y="4679983"/>
            <a:ext cx="2746336" cy="646331"/>
          </a:xfrm>
          <a:prstGeom prst="rect">
            <a:avLst/>
          </a:prstGeom>
          <a:noFill/>
        </p:spPr>
        <p:txBody>
          <a:bodyPr wrap="square" rtlCol="0">
            <a:spAutoFit/>
          </a:bodyPr>
          <a:lstStyle/>
          <a:p>
            <a:r>
              <a:rPr lang="es-ES" dirty="0" smtClean="0">
                <a:solidFill>
                  <a:srgbClr val="FFFF00"/>
                </a:solidFill>
              </a:rPr>
              <a:t>6</a:t>
            </a:r>
            <a:r>
              <a:rPr lang="es-ES" dirty="0" smtClean="0"/>
              <a:t> posibles lugares por ocupar en un turno</a:t>
            </a:r>
            <a:endParaRPr lang="es-ES" dirty="0"/>
          </a:p>
        </p:txBody>
      </p:sp>
      <p:pic>
        <p:nvPicPr>
          <p:cNvPr id="12" name="Imagen 11"/>
          <p:cNvPicPr>
            <a:picLocks noChangeAspect="1"/>
          </p:cNvPicPr>
          <p:nvPr/>
        </p:nvPicPr>
        <p:blipFill>
          <a:blip r:embed="rId4"/>
          <a:stretch>
            <a:fillRect/>
          </a:stretch>
        </p:blipFill>
        <p:spPr>
          <a:xfrm>
            <a:off x="1128780" y="4565762"/>
            <a:ext cx="775845" cy="812790"/>
          </a:xfrm>
          <a:prstGeom prst="rect">
            <a:avLst/>
          </a:prstGeom>
        </p:spPr>
      </p:pic>
      <p:pic>
        <p:nvPicPr>
          <p:cNvPr id="13" name="Imagen 12"/>
          <p:cNvPicPr>
            <a:picLocks noChangeAspect="1"/>
          </p:cNvPicPr>
          <p:nvPr/>
        </p:nvPicPr>
        <p:blipFill>
          <a:blip r:embed="rId5"/>
          <a:stretch>
            <a:fillRect/>
          </a:stretch>
        </p:blipFill>
        <p:spPr>
          <a:xfrm>
            <a:off x="5973109" y="4567621"/>
            <a:ext cx="788405" cy="810931"/>
          </a:xfrm>
          <a:prstGeom prst="rect">
            <a:avLst/>
          </a:prstGeom>
        </p:spPr>
      </p:pic>
      <p:sp>
        <p:nvSpPr>
          <p:cNvPr id="14" name="CuadroTexto 13"/>
          <p:cNvSpPr txBox="1"/>
          <p:nvPr/>
        </p:nvSpPr>
        <p:spPr>
          <a:xfrm>
            <a:off x="6884126" y="4675191"/>
            <a:ext cx="3618412" cy="646331"/>
          </a:xfrm>
          <a:prstGeom prst="rect">
            <a:avLst/>
          </a:prstGeom>
          <a:noFill/>
        </p:spPr>
        <p:txBody>
          <a:bodyPr wrap="square" rtlCol="0">
            <a:spAutoFit/>
          </a:bodyPr>
          <a:lstStyle/>
          <a:p>
            <a:r>
              <a:rPr lang="es-ES" dirty="0" smtClean="0">
                <a:solidFill>
                  <a:srgbClr val="FFFF00"/>
                </a:solidFill>
              </a:rPr>
              <a:t>5</a:t>
            </a:r>
            <a:r>
              <a:rPr lang="es-ES" dirty="0" smtClean="0"/>
              <a:t> posibles lugares por ocupar en el segundo turno</a:t>
            </a:r>
            <a:endParaRPr lang="es-ES" dirty="0"/>
          </a:p>
        </p:txBody>
      </p:sp>
    </p:spTree>
    <p:extLst>
      <p:ext uri="{BB962C8B-B14F-4D97-AF65-F5344CB8AC3E}">
        <p14:creationId xmlns:p14="http://schemas.microsoft.com/office/powerpoint/2010/main" val="1761469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13795" y="653143"/>
            <a:ext cx="10353762" cy="5982581"/>
          </a:xfrm>
        </p:spPr>
        <p:txBody>
          <a:bodyPr/>
          <a:lstStyle/>
          <a:p>
            <a:r>
              <a:rPr lang="es-ES" b="1" dirty="0" smtClean="0">
                <a:solidFill>
                  <a:schemeClr val="tx2">
                    <a:lumMod val="75000"/>
                  </a:schemeClr>
                </a:solidFill>
              </a:rPr>
              <a:t>6to movimiento</a:t>
            </a:r>
          </a:p>
          <a:p>
            <a:r>
              <a:rPr lang="es-ES" dirty="0" smtClean="0">
                <a:solidFill>
                  <a:schemeClr val="accent6"/>
                </a:solidFill>
              </a:rPr>
              <a:t>El segundo jugador es el que gana</a:t>
            </a:r>
          </a:p>
          <a:p>
            <a:endParaRPr lang="es-ES" dirty="0">
              <a:solidFill>
                <a:schemeClr val="accent6"/>
              </a:solidFill>
            </a:endParaRPr>
          </a:p>
          <a:p>
            <a:endParaRPr lang="es-ES" dirty="0" smtClean="0">
              <a:solidFill>
                <a:schemeClr val="accent6"/>
              </a:solidFill>
            </a:endParaRPr>
          </a:p>
          <a:p>
            <a:endParaRPr lang="es-ES" dirty="0">
              <a:solidFill>
                <a:schemeClr val="accent6"/>
              </a:solidFill>
            </a:endParaRPr>
          </a:p>
          <a:p>
            <a:r>
              <a:rPr lang="es-ES" dirty="0" smtClean="0">
                <a:solidFill>
                  <a:schemeClr val="tx2">
                    <a:lumMod val="75000"/>
                  </a:schemeClr>
                </a:solidFill>
              </a:rPr>
              <a:t>Quedan 3 jugadas</a:t>
            </a:r>
            <a:r>
              <a:rPr lang="es-ES" dirty="0">
                <a:solidFill>
                  <a:schemeClr val="accent6"/>
                </a:solidFill>
              </a:rPr>
              <a:t> </a:t>
            </a:r>
            <a:r>
              <a:rPr lang="es-ES" dirty="0" smtClean="0">
                <a:solidFill>
                  <a:schemeClr val="accent6"/>
                </a:solidFill>
              </a:rPr>
              <a:t>del primer jugador </a:t>
            </a:r>
          </a:p>
          <a:p>
            <a:endParaRPr lang="es-ES" dirty="0" smtClean="0">
              <a:solidFill>
                <a:schemeClr val="tx2">
                  <a:lumMod val="75000"/>
                </a:schemeClr>
              </a:solidFill>
            </a:endParaRPr>
          </a:p>
        </p:txBody>
      </p:sp>
      <p:sp>
        <p:nvSpPr>
          <p:cNvPr id="5" name="CuadroTexto 4"/>
          <p:cNvSpPr txBox="1"/>
          <p:nvPr/>
        </p:nvSpPr>
        <p:spPr>
          <a:xfrm>
            <a:off x="6364851" y="1875853"/>
            <a:ext cx="3471033" cy="369332"/>
          </a:xfrm>
          <a:prstGeom prst="rect">
            <a:avLst/>
          </a:prstGeom>
          <a:noFill/>
        </p:spPr>
        <p:txBody>
          <a:bodyPr wrap="square" rtlCol="0">
            <a:spAutoFit/>
          </a:bodyPr>
          <a:lstStyle/>
          <a:p>
            <a:r>
              <a:rPr lang="es-ES" dirty="0">
                <a:solidFill>
                  <a:srgbClr val="FFFF00"/>
                </a:solidFill>
              </a:rPr>
              <a:t>8</a:t>
            </a:r>
            <a:r>
              <a:rPr lang="es-ES" dirty="0"/>
              <a:t> posibles formas de ganar</a:t>
            </a:r>
          </a:p>
        </p:txBody>
      </p:sp>
      <p:sp>
        <p:nvSpPr>
          <p:cNvPr id="7" name="CuadroTexto 6"/>
          <p:cNvSpPr txBox="1"/>
          <p:nvPr/>
        </p:nvSpPr>
        <p:spPr>
          <a:xfrm>
            <a:off x="1819225" y="2653718"/>
            <a:ext cx="7667874" cy="400110"/>
          </a:xfrm>
          <a:prstGeom prst="rect">
            <a:avLst/>
          </a:prstGeom>
          <a:noFill/>
        </p:spPr>
        <p:txBody>
          <a:bodyPr wrap="square" rtlCol="0">
            <a:spAutoFit/>
          </a:bodyPr>
          <a:lstStyle/>
          <a:p>
            <a:pPr marL="0" lvl="2"/>
            <a:r>
              <a:rPr lang="es-ES" dirty="0"/>
              <a:t> </a:t>
            </a:r>
            <a:r>
              <a:rPr lang="es-ES" sz="2000" dirty="0"/>
              <a:t>No importa el orden en donde se empezó y </a:t>
            </a:r>
            <a:r>
              <a:rPr lang="es-ES" sz="2000" dirty="0" smtClean="0"/>
              <a:t>termino. </a:t>
            </a:r>
            <a:r>
              <a:rPr lang="es-ES" sz="1400" dirty="0" smtClean="0">
                <a:solidFill>
                  <a:srgbClr val="FFFF00"/>
                </a:solidFill>
              </a:rPr>
              <a:t>3</a:t>
            </a:r>
            <a:r>
              <a:rPr lang="es-ES" sz="2000" dirty="0" smtClean="0">
                <a:solidFill>
                  <a:srgbClr val="FFFF00"/>
                </a:solidFill>
              </a:rPr>
              <a:t>P</a:t>
            </a:r>
            <a:r>
              <a:rPr lang="es-ES" sz="1400" dirty="0" smtClean="0">
                <a:solidFill>
                  <a:srgbClr val="FFFF00"/>
                </a:solidFill>
              </a:rPr>
              <a:t>3</a:t>
            </a:r>
            <a:r>
              <a:rPr lang="es-ES" sz="2000" dirty="0" smtClean="0">
                <a:solidFill>
                  <a:srgbClr val="FFFF00"/>
                </a:solidFill>
              </a:rPr>
              <a:t>=3!</a:t>
            </a:r>
            <a:endParaRPr lang="es-ES" sz="2000" dirty="0">
              <a:solidFill>
                <a:srgbClr val="FFFF00"/>
              </a:solidFill>
            </a:endParaRPr>
          </a:p>
        </p:txBody>
      </p:sp>
      <p:pic>
        <p:nvPicPr>
          <p:cNvPr id="9" name="Imagen 8"/>
          <p:cNvPicPr>
            <a:picLocks noChangeAspect="1"/>
          </p:cNvPicPr>
          <p:nvPr/>
        </p:nvPicPr>
        <p:blipFill>
          <a:blip r:embed="rId2"/>
          <a:stretch>
            <a:fillRect/>
          </a:stretch>
        </p:blipFill>
        <p:spPr>
          <a:xfrm>
            <a:off x="1018613" y="1628317"/>
            <a:ext cx="5346238" cy="714801"/>
          </a:xfrm>
          <a:prstGeom prst="rect">
            <a:avLst/>
          </a:prstGeom>
        </p:spPr>
      </p:pic>
      <p:pic>
        <p:nvPicPr>
          <p:cNvPr id="10" name="Imagen 9"/>
          <p:cNvPicPr>
            <a:picLocks noChangeAspect="1"/>
          </p:cNvPicPr>
          <p:nvPr/>
        </p:nvPicPr>
        <p:blipFill>
          <a:blip r:embed="rId3"/>
          <a:stretch>
            <a:fillRect/>
          </a:stretch>
        </p:blipFill>
        <p:spPr>
          <a:xfrm>
            <a:off x="1013668" y="2484745"/>
            <a:ext cx="705684" cy="738055"/>
          </a:xfrm>
          <a:prstGeom prst="rect">
            <a:avLst/>
          </a:prstGeom>
        </p:spPr>
      </p:pic>
      <p:pic>
        <p:nvPicPr>
          <p:cNvPr id="12" name="Imagen 11"/>
          <p:cNvPicPr>
            <a:picLocks noChangeAspect="1"/>
          </p:cNvPicPr>
          <p:nvPr/>
        </p:nvPicPr>
        <p:blipFill>
          <a:blip r:embed="rId4"/>
          <a:stretch>
            <a:fillRect/>
          </a:stretch>
        </p:blipFill>
        <p:spPr>
          <a:xfrm>
            <a:off x="1018613" y="3616330"/>
            <a:ext cx="843901" cy="875157"/>
          </a:xfrm>
          <a:prstGeom prst="rect">
            <a:avLst/>
          </a:prstGeom>
        </p:spPr>
      </p:pic>
      <p:sp>
        <p:nvSpPr>
          <p:cNvPr id="13" name="CuadroTexto 12"/>
          <p:cNvSpPr txBox="1"/>
          <p:nvPr/>
        </p:nvSpPr>
        <p:spPr>
          <a:xfrm>
            <a:off x="1876443" y="3869242"/>
            <a:ext cx="2746336" cy="369332"/>
          </a:xfrm>
          <a:prstGeom prst="rect">
            <a:avLst/>
          </a:prstGeom>
          <a:noFill/>
        </p:spPr>
        <p:txBody>
          <a:bodyPr wrap="square" rtlCol="0">
            <a:spAutoFit/>
          </a:bodyPr>
          <a:lstStyle/>
          <a:p>
            <a:r>
              <a:rPr lang="es-ES" dirty="0" smtClean="0">
                <a:solidFill>
                  <a:srgbClr val="FFFF00"/>
                </a:solidFill>
              </a:rPr>
              <a:t>6</a:t>
            </a:r>
            <a:r>
              <a:rPr lang="es-ES" dirty="0" smtClean="0"/>
              <a:t> posibles lugares</a:t>
            </a:r>
            <a:endParaRPr lang="es-ES" dirty="0"/>
          </a:p>
        </p:txBody>
      </p:sp>
      <p:pic>
        <p:nvPicPr>
          <p:cNvPr id="14" name="Imagen 13"/>
          <p:cNvPicPr>
            <a:picLocks noChangeAspect="1"/>
          </p:cNvPicPr>
          <p:nvPr/>
        </p:nvPicPr>
        <p:blipFill>
          <a:blip r:embed="rId5"/>
          <a:stretch>
            <a:fillRect/>
          </a:stretch>
        </p:blipFill>
        <p:spPr>
          <a:xfrm>
            <a:off x="4093552" y="3600575"/>
            <a:ext cx="859099" cy="875157"/>
          </a:xfrm>
          <a:prstGeom prst="rect">
            <a:avLst/>
          </a:prstGeom>
        </p:spPr>
      </p:pic>
      <p:sp>
        <p:nvSpPr>
          <p:cNvPr id="15" name="CuadroTexto 14"/>
          <p:cNvSpPr txBox="1"/>
          <p:nvPr/>
        </p:nvSpPr>
        <p:spPr>
          <a:xfrm>
            <a:off x="4977258" y="3858237"/>
            <a:ext cx="2168434" cy="369332"/>
          </a:xfrm>
          <a:prstGeom prst="rect">
            <a:avLst/>
          </a:prstGeom>
          <a:noFill/>
        </p:spPr>
        <p:txBody>
          <a:bodyPr wrap="square" rtlCol="0">
            <a:spAutoFit/>
          </a:bodyPr>
          <a:lstStyle/>
          <a:p>
            <a:r>
              <a:rPr lang="es-ES" dirty="0" smtClean="0">
                <a:solidFill>
                  <a:srgbClr val="FFFF00"/>
                </a:solidFill>
              </a:rPr>
              <a:t>5</a:t>
            </a:r>
            <a:r>
              <a:rPr lang="es-ES" dirty="0" smtClean="0"/>
              <a:t> posibles lugares</a:t>
            </a:r>
            <a:endParaRPr lang="es-ES" dirty="0"/>
          </a:p>
        </p:txBody>
      </p:sp>
      <p:pic>
        <p:nvPicPr>
          <p:cNvPr id="16" name="Imagen 15"/>
          <p:cNvPicPr>
            <a:picLocks noChangeAspect="1"/>
          </p:cNvPicPr>
          <p:nvPr/>
        </p:nvPicPr>
        <p:blipFill>
          <a:blip r:embed="rId6"/>
          <a:stretch>
            <a:fillRect/>
          </a:stretch>
        </p:blipFill>
        <p:spPr>
          <a:xfrm>
            <a:off x="7212306" y="3598276"/>
            <a:ext cx="853306" cy="877456"/>
          </a:xfrm>
          <a:prstGeom prst="rect">
            <a:avLst/>
          </a:prstGeom>
        </p:spPr>
      </p:pic>
      <p:sp>
        <p:nvSpPr>
          <p:cNvPr id="17" name="CuadroTexto 16"/>
          <p:cNvSpPr txBox="1"/>
          <p:nvPr/>
        </p:nvSpPr>
        <p:spPr>
          <a:xfrm>
            <a:off x="8179842" y="3886456"/>
            <a:ext cx="2168434" cy="369332"/>
          </a:xfrm>
          <a:prstGeom prst="rect">
            <a:avLst/>
          </a:prstGeom>
          <a:noFill/>
        </p:spPr>
        <p:txBody>
          <a:bodyPr wrap="square" rtlCol="0">
            <a:spAutoFit/>
          </a:bodyPr>
          <a:lstStyle/>
          <a:p>
            <a:r>
              <a:rPr lang="es-ES" dirty="0">
                <a:solidFill>
                  <a:srgbClr val="FFFF00"/>
                </a:solidFill>
              </a:rPr>
              <a:t>4</a:t>
            </a:r>
            <a:r>
              <a:rPr lang="es-ES" dirty="0" smtClean="0"/>
              <a:t> posibles lugares</a:t>
            </a:r>
            <a:endParaRPr lang="es-ES" dirty="0"/>
          </a:p>
        </p:txBody>
      </p:sp>
      <p:sp>
        <p:nvSpPr>
          <p:cNvPr id="18" name="Rectángulo 17"/>
          <p:cNvSpPr/>
          <p:nvPr/>
        </p:nvSpPr>
        <p:spPr>
          <a:xfrm>
            <a:off x="1013668" y="4710313"/>
            <a:ext cx="5301195" cy="369332"/>
          </a:xfrm>
          <a:prstGeom prst="rect">
            <a:avLst/>
          </a:prstGeom>
        </p:spPr>
        <p:txBody>
          <a:bodyPr wrap="none">
            <a:spAutoFit/>
          </a:bodyPr>
          <a:lstStyle/>
          <a:p>
            <a:r>
              <a:rPr lang="es-ES" dirty="0">
                <a:solidFill>
                  <a:schemeClr val="accent6">
                    <a:lumMod val="75000"/>
                  </a:schemeClr>
                </a:solidFill>
              </a:rPr>
              <a:t>Entonces por la regla de multiplicación se tiene:</a:t>
            </a:r>
          </a:p>
        </p:txBody>
      </p:sp>
      <p:sp>
        <p:nvSpPr>
          <p:cNvPr id="19" name="Rectángulo 18"/>
          <p:cNvSpPr/>
          <p:nvPr/>
        </p:nvSpPr>
        <p:spPr>
          <a:xfrm>
            <a:off x="1013668" y="5164534"/>
            <a:ext cx="8345946" cy="1200329"/>
          </a:xfrm>
          <a:prstGeom prst="rect">
            <a:avLst/>
          </a:prstGeom>
        </p:spPr>
        <p:txBody>
          <a:bodyPr wrap="square">
            <a:spAutoFit/>
          </a:bodyPr>
          <a:lstStyle/>
          <a:p>
            <a:r>
              <a:rPr lang="es-ES" dirty="0">
                <a:solidFill>
                  <a:srgbClr val="FFFF00"/>
                </a:solidFill>
              </a:rPr>
              <a:t>8*3!*</a:t>
            </a:r>
            <a:r>
              <a:rPr lang="es-ES" dirty="0" smtClean="0">
                <a:solidFill>
                  <a:srgbClr val="FFFF00"/>
                </a:solidFill>
              </a:rPr>
              <a:t>6*5*4 </a:t>
            </a:r>
            <a:r>
              <a:rPr lang="es-ES" dirty="0">
                <a:solidFill>
                  <a:srgbClr val="FFFF00"/>
                </a:solidFill>
              </a:rPr>
              <a:t>= </a:t>
            </a:r>
            <a:r>
              <a:rPr lang="es-ES" dirty="0" smtClean="0">
                <a:solidFill>
                  <a:srgbClr val="FFFF00"/>
                </a:solidFill>
              </a:rPr>
              <a:t>5760 </a:t>
            </a:r>
            <a:r>
              <a:rPr lang="es-ES" dirty="0" smtClean="0">
                <a:solidFill>
                  <a:schemeClr val="tx2">
                    <a:lumMod val="60000"/>
                    <a:lumOff val="40000"/>
                  </a:schemeClr>
                </a:solidFill>
              </a:rPr>
              <a:t>posibilidades</a:t>
            </a:r>
            <a:endParaRPr lang="es-ES" dirty="0">
              <a:solidFill>
                <a:schemeClr val="tx2">
                  <a:lumMod val="75000"/>
                </a:schemeClr>
              </a:solidFill>
            </a:endParaRPr>
          </a:p>
          <a:p>
            <a:r>
              <a:rPr lang="es-ES" dirty="0" smtClean="0">
                <a:solidFill>
                  <a:schemeClr val="accent2">
                    <a:lumMod val="40000"/>
                    <a:lumOff val="60000"/>
                  </a:schemeClr>
                </a:solidFill>
              </a:rPr>
              <a:t>Restando si se forman otros diagonales con las </a:t>
            </a:r>
            <a:r>
              <a:rPr lang="es-ES" dirty="0" err="1" smtClean="0">
                <a:solidFill>
                  <a:schemeClr val="accent2">
                    <a:lumMod val="40000"/>
                    <a:lumOff val="60000"/>
                  </a:schemeClr>
                </a:solidFill>
              </a:rPr>
              <a:t>O´s</a:t>
            </a:r>
            <a:r>
              <a:rPr lang="es-ES" dirty="0" smtClean="0">
                <a:solidFill>
                  <a:schemeClr val="accent2">
                    <a:lumMod val="40000"/>
                    <a:lumOff val="60000"/>
                  </a:schemeClr>
                </a:solidFill>
              </a:rPr>
              <a:t> tenemos que excluir </a:t>
            </a:r>
            <a:r>
              <a:rPr lang="es-ES" dirty="0" smtClean="0">
                <a:solidFill>
                  <a:srgbClr val="FFFF00"/>
                </a:solidFill>
              </a:rPr>
              <a:t>6*3!*2*3! = 432 </a:t>
            </a:r>
            <a:r>
              <a:rPr lang="es-ES" dirty="0" smtClean="0">
                <a:solidFill>
                  <a:schemeClr val="accent2">
                    <a:lumMod val="40000"/>
                    <a:lumOff val="60000"/>
                  </a:schemeClr>
                </a:solidFill>
              </a:rPr>
              <a:t>casos</a:t>
            </a:r>
          </a:p>
          <a:p>
            <a:r>
              <a:rPr lang="es-ES" dirty="0" smtClean="0">
                <a:solidFill>
                  <a:srgbClr val="FFFF00"/>
                </a:solidFill>
              </a:rPr>
              <a:t>5760 – 432 =5328 </a:t>
            </a:r>
            <a:r>
              <a:rPr lang="es-ES" dirty="0" smtClean="0">
                <a:solidFill>
                  <a:schemeClr val="tx2">
                    <a:lumMod val="60000"/>
                    <a:lumOff val="40000"/>
                  </a:schemeClr>
                </a:solidFill>
              </a:rPr>
              <a:t>posibilidades de victoria en el </a:t>
            </a:r>
            <a:r>
              <a:rPr lang="es-ES" dirty="0" smtClean="0">
                <a:solidFill>
                  <a:schemeClr val="tx2">
                    <a:lumMod val="75000"/>
                  </a:schemeClr>
                </a:solidFill>
              </a:rPr>
              <a:t>6to movimiento</a:t>
            </a:r>
            <a:endParaRPr lang="es-ES" dirty="0">
              <a:solidFill>
                <a:schemeClr val="tx2">
                  <a:lumMod val="75000"/>
                </a:schemeClr>
              </a:solidFill>
            </a:endParaRPr>
          </a:p>
        </p:txBody>
      </p:sp>
    </p:spTree>
    <p:extLst>
      <p:ext uri="{BB962C8B-B14F-4D97-AF65-F5344CB8AC3E}">
        <p14:creationId xmlns:p14="http://schemas.microsoft.com/office/powerpoint/2010/main" val="383032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1807890622"/>
              </p:ext>
            </p:extLst>
          </p:nvPr>
        </p:nvGraphicFramePr>
        <p:xfrm>
          <a:off x="1911530" y="3370217"/>
          <a:ext cx="7811589" cy="2090060"/>
        </p:xfrm>
        <a:graphic>
          <a:graphicData uri="http://schemas.openxmlformats.org/drawingml/2006/table">
            <a:tbl>
              <a:tblPr firstRow="1" firstCol="1" bandRow="1">
                <a:tableStyleId>{3B4B98B0-60AC-42C2-AFA5-B58CD77FA1E5}</a:tableStyleId>
              </a:tblPr>
              <a:tblGrid>
                <a:gridCol w="4237515">
                  <a:extLst>
                    <a:ext uri="{9D8B030D-6E8A-4147-A177-3AD203B41FA5}">
                      <a16:colId xmlns:a16="http://schemas.microsoft.com/office/drawing/2014/main" val="3038100970"/>
                    </a:ext>
                  </a:extLst>
                </a:gridCol>
                <a:gridCol w="1563263">
                  <a:extLst>
                    <a:ext uri="{9D8B030D-6E8A-4147-A177-3AD203B41FA5}">
                      <a16:colId xmlns:a16="http://schemas.microsoft.com/office/drawing/2014/main" val="2244916217"/>
                    </a:ext>
                  </a:extLst>
                </a:gridCol>
                <a:gridCol w="2010811">
                  <a:extLst>
                    <a:ext uri="{9D8B030D-6E8A-4147-A177-3AD203B41FA5}">
                      <a16:colId xmlns:a16="http://schemas.microsoft.com/office/drawing/2014/main" val="3999896993"/>
                    </a:ext>
                  </a:extLst>
                </a:gridCol>
              </a:tblGrid>
              <a:tr h="298580">
                <a:tc>
                  <a:txBody>
                    <a:bodyPr/>
                    <a:lstStyle/>
                    <a:p>
                      <a:pPr>
                        <a:lnSpc>
                          <a:spcPct val="107000"/>
                        </a:lnSpc>
                        <a:spcAft>
                          <a:spcPts val="0"/>
                        </a:spcAft>
                      </a:pPr>
                      <a:r>
                        <a:rPr lang="es-ES" sz="1600">
                          <a:effectLst/>
                        </a:rPr>
                        <a:t>Gana en 5 movimientos</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dirty="0" smtClean="0">
                          <a:effectLst/>
                        </a:rPr>
                        <a:t>1 440</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a:effectLst/>
                        </a:rPr>
                        <a:t>0.6 %</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5457743"/>
                  </a:ext>
                </a:extLst>
              </a:tr>
              <a:tr h="298580">
                <a:tc>
                  <a:txBody>
                    <a:bodyPr/>
                    <a:lstStyle/>
                    <a:p>
                      <a:pPr>
                        <a:lnSpc>
                          <a:spcPct val="107000"/>
                        </a:lnSpc>
                        <a:spcAft>
                          <a:spcPts val="0"/>
                        </a:spcAft>
                      </a:pPr>
                      <a:r>
                        <a:rPr lang="es-ES" sz="1600">
                          <a:effectLst/>
                        </a:rPr>
                        <a:t>Gana en 6 movimientos</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dirty="0" smtClean="0">
                          <a:effectLst/>
                        </a:rPr>
                        <a:t>5 328</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a:effectLst/>
                        </a:rPr>
                        <a:t>2.1 %</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4182433"/>
                  </a:ext>
                </a:extLst>
              </a:tr>
              <a:tr h="298580">
                <a:tc>
                  <a:txBody>
                    <a:bodyPr/>
                    <a:lstStyle/>
                    <a:p>
                      <a:pPr>
                        <a:lnSpc>
                          <a:spcPct val="107000"/>
                        </a:lnSpc>
                        <a:spcAft>
                          <a:spcPts val="0"/>
                        </a:spcAft>
                      </a:pPr>
                      <a:r>
                        <a:rPr lang="es-ES" sz="1600">
                          <a:effectLst/>
                        </a:rPr>
                        <a:t>Gana en 7 movimientos </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dirty="0" smtClean="0">
                          <a:effectLst/>
                        </a:rPr>
                        <a:t>47 952</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a:effectLst/>
                        </a:rPr>
                        <a:t>18.8 %</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1203723"/>
                  </a:ext>
                </a:extLst>
              </a:tr>
              <a:tr h="298580">
                <a:tc>
                  <a:txBody>
                    <a:bodyPr/>
                    <a:lstStyle/>
                    <a:p>
                      <a:pPr>
                        <a:lnSpc>
                          <a:spcPct val="107000"/>
                        </a:lnSpc>
                        <a:spcAft>
                          <a:spcPts val="0"/>
                        </a:spcAft>
                      </a:pPr>
                      <a:r>
                        <a:rPr lang="es-ES" sz="1600">
                          <a:effectLst/>
                        </a:rPr>
                        <a:t>Gana en 8 movimientos</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dirty="0" smtClean="0">
                          <a:effectLst/>
                        </a:rPr>
                        <a:t>72 576</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a:effectLst/>
                        </a:rPr>
                        <a:t>28.4 %</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6716301"/>
                  </a:ext>
                </a:extLst>
              </a:tr>
              <a:tr h="298580">
                <a:tc>
                  <a:txBody>
                    <a:bodyPr/>
                    <a:lstStyle/>
                    <a:p>
                      <a:pPr>
                        <a:lnSpc>
                          <a:spcPct val="107000"/>
                        </a:lnSpc>
                        <a:spcAft>
                          <a:spcPts val="0"/>
                        </a:spcAft>
                      </a:pPr>
                      <a:r>
                        <a:rPr lang="es-ES" sz="1600">
                          <a:effectLst/>
                        </a:rPr>
                        <a:t>Gana en 9 movimientos</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dirty="0" smtClean="0">
                          <a:effectLst/>
                        </a:rPr>
                        <a:t>81 792</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a:effectLst/>
                        </a:rPr>
                        <a:t>32.1 %</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6571296"/>
                  </a:ext>
                </a:extLst>
              </a:tr>
              <a:tr h="298580">
                <a:tc>
                  <a:txBody>
                    <a:bodyPr/>
                    <a:lstStyle/>
                    <a:p>
                      <a:pPr>
                        <a:lnSpc>
                          <a:spcPct val="107000"/>
                        </a:lnSpc>
                        <a:spcAft>
                          <a:spcPts val="0"/>
                        </a:spcAft>
                      </a:pPr>
                      <a:r>
                        <a:rPr lang="es-ES" sz="1600" dirty="0">
                          <a:effectLst/>
                        </a:rPr>
                        <a:t>Empate en  9 movimientos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dirty="0" smtClean="0">
                          <a:effectLst/>
                        </a:rPr>
                        <a:t>46 080</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a:effectLst/>
                        </a:rPr>
                        <a:t>18.1 %</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073125"/>
                  </a:ext>
                </a:extLst>
              </a:tr>
              <a:tr h="298580">
                <a:tc>
                  <a:txBody>
                    <a:bodyPr/>
                    <a:lstStyle/>
                    <a:p>
                      <a:pPr>
                        <a:lnSpc>
                          <a:spcPct val="107000"/>
                        </a:lnSpc>
                        <a:spcAft>
                          <a:spcPts val="0"/>
                        </a:spcAft>
                      </a:pPr>
                      <a:r>
                        <a:rPr lang="es-ES" sz="1600">
                          <a:effectLst/>
                        </a:rPr>
                        <a:t>Total</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dirty="0" smtClean="0">
                          <a:effectLst/>
                        </a:rPr>
                        <a:t>255 168</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600" dirty="0">
                          <a:effectLst/>
                        </a:rPr>
                        <a:t>100 %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7004014"/>
                  </a:ext>
                </a:extLst>
              </a:tr>
            </a:tbl>
          </a:graphicData>
        </a:graphic>
      </p:graphicFrame>
      <p:sp>
        <p:nvSpPr>
          <p:cNvPr id="5" name="Rectángulo 4"/>
          <p:cNvSpPr/>
          <p:nvPr/>
        </p:nvSpPr>
        <p:spPr>
          <a:xfrm>
            <a:off x="1911530" y="1726363"/>
            <a:ext cx="8695509" cy="1292662"/>
          </a:xfrm>
          <a:prstGeom prst="rect">
            <a:avLst/>
          </a:prstGeom>
        </p:spPr>
        <p:txBody>
          <a:bodyPr wrap="square">
            <a:spAutoFit/>
          </a:bodyPr>
          <a:lstStyle/>
          <a:p>
            <a:r>
              <a:rPr lang="es-ES" sz="2400" dirty="0" smtClean="0">
                <a:solidFill>
                  <a:schemeClr val="tx2">
                    <a:lumMod val="75000"/>
                  </a:schemeClr>
                </a:solidFill>
                <a:latin typeface="Rockwell" panose="02060603020205020403" pitchFamily="18" charset="0"/>
              </a:rPr>
              <a:t>Realizando un análisis similar se obtiene:</a:t>
            </a:r>
          </a:p>
          <a:p>
            <a:endParaRPr lang="es-ES" dirty="0" smtClean="0">
              <a:latin typeface="Rockwell" panose="02060603020205020403" pitchFamily="18" charset="0"/>
            </a:endParaRPr>
          </a:p>
          <a:p>
            <a:r>
              <a:rPr lang="es-ES" dirty="0" smtClean="0">
                <a:latin typeface="Rockwell" panose="02060603020205020403" pitchFamily="18" charset="0"/>
              </a:rPr>
              <a:t>Sumar </a:t>
            </a:r>
            <a:r>
              <a:rPr lang="es-ES" dirty="0">
                <a:latin typeface="Rockwell" panose="02060603020205020403" pitchFamily="18" charset="0"/>
              </a:rPr>
              <a:t>todas estas cifras da el resultado deseado: 1440 + 5328 + 47952 + 72576 + 81792 + 46080 = </a:t>
            </a:r>
            <a:r>
              <a:rPr lang="es-ES" b="1" dirty="0" smtClean="0">
                <a:solidFill>
                  <a:srgbClr val="FFFF00"/>
                </a:solidFill>
                <a:latin typeface="Rockwell" panose="02060603020205020403" pitchFamily="18" charset="0"/>
              </a:rPr>
              <a:t>255 168 </a:t>
            </a:r>
            <a:r>
              <a:rPr lang="es-ES" b="1" dirty="0" smtClean="0">
                <a:solidFill>
                  <a:schemeClr val="accent1">
                    <a:lumMod val="60000"/>
                    <a:lumOff val="40000"/>
                  </a:schemeClr>
                </a:solidFill>
                <a:latin typeface="Rockwell" panose="02060603020205020403" pitchFamily="18" charset="0"/>
              </a:rPr>
              <a:t>juegos posibles </a:t>
            </a:r>
            <a:r>
              <a:rPr lang="es-ES" b="1" dirty="0">
                <a:solidFill>
                  <a:schemeClr val="accent1">
                    <a:lumMod val="60000"/>
                    <a:lumOff val="40000"/>
                  </a:schemeClr>
                </a:solidFill>
                <a:latin typeface="Rockwell" panose="02060603020205020403" pitchFamily="18" charset="0"/>
              </a:rPr>
              <a:t>en total</a:t>
            </a:r>
            <a:endParaRPr lang="es-ES" dirty="0">
              <a:solidFill>
                <a:schemeClr val="accent1">
                  <a:lumMod val="60000"/>
                  <a:lumOff val="40000"/>
                </a:schemeClr>
              </a:solidFill>
              <a:latin typeface="Rockwell" panose="02060603020205020403" pitchFamily="18" charset="0"/>
            </a:endParaRPr>
          </a:p>
        </p:txBody>
      </p:sp>
    </p:spTree>
    <p:extLst>
      <p:ext uri="{BB962C8B-B14F-4D97-AF65-F5344CB8AC3E}">
        <p14:creationId xmlns:p14="http://schemas.microsoft.com/office/powerpoint/2010/main" val="2019050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347" y="418012"/>
            <a:ext cx="10353761" cy="995395"/>
          </a:xfrm>
        </p:spPr>
        <p:txBody>
          <a:bodyPr/>
          <a:lstStyle/>
          <a:p>
            <a:r>
              <a:rPr lang="es-ES" dirty="0" smtClean="0">
                <a:solidFill>
                  <a:schemeClr val="tx2">
                    <a:lumMod val="75000"/>
                  </a:schemeClr>
                </a:solidFill>
              </a:rPr>
              <a:t>Lógica del juego</a:t>
            </a:r>
            <a:endParaRPr lang="es-ES" dirty="0">
              <a:solidFill>
                <a:schemeClr val="tx2">
                  <a:lumMod val="75000"/>
                </a:schemeClr>
              </a:solidFill>
            </a:endParaRPr>
          </a:p>
        </p:txBody>
      </p:sp>
      <p:sp>
        <p:nvSpPr>
          <p:cNvPr id="3" name="Marcador de contenido 2"/>
          <p:cNvSpPr>
            <a:spLocks noGrp="1"/>
          </p:cNvSpPr>
          <p:nvPr>
            <p:ph idx="1"/>
          </p:nvPr>
        </p:nvSpPr>
        <p:spPr>
          <a:xfrm>
            <a:off x="7498080" y="2743199"/>
            <a:ext cx="4226675" cy="2651761"/>
          </a:xfrm>
        </p:spPr>
        <p:txBody>
          <a:bodyPr>
            <a:normAutofit fontScale="92500" lnSpcReduction="10000"/>
          </a:bodyPr>
          <a:lstStyle/>
          <a:p>
            <a:pPr algn="just"/>
            <a:r>
              <a:rPr lang="es-ES" sz="1600" b="1" dirty="0">
                <a:effectLst/>
              </a:rPr>
              <a:t>Lo que se pretende asimilar con el siguiente proyecto es entender el funcionamiento de una inteligencia artificial simple incorporada en el juego tres en raya, el cual no consiste en el análisis concreto de cómo ganar el tres en raya. Sino enseñar a la maquina a la que llamamos “aprendiz” como es el funcionamiento del mismo sin decirle directamente como ganar en el juego</a:t>
            </a:r>
            <a:r>
              <a:rPr lang="es-ES" sz="1600" dirty="0">
                <a:effectLst/>
              </a:rPr>
              <a:t>. </a:t>
            </a:r>
          </a:p>
        </p:txBody>
      </p:sp>
      <p:sp>
        <p:nvSpPr>
          <p:cNvPr id="4" name="Rectangle 2"/>
          <p:cNvSpPr>
            <a:spLocks noChangeArrowheads="1"/>
          </p:cNvSpPr>
          <p:nvPr/>
        </p:nvSpPr>
        <p:spPr bwMode="auto">
          <a:xfrm>
            <a:off x="705394" y="17373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5" name="Objeto 4"/>
          <p:cNvGraphicFramePr>
            <a:graphicFrameLocks noChangeAspect="1"/>
          </p:cNvGraphicFramePr>
          <p:nvPr>
            <p:extLst>
              <p:ext uri="{D42A27DB-BD31-4B8C-83A1-F6EECF244321}">
                <p14:modId xmlns:p14="http://schemas.microsoft.com/office/powerpoint/2010/main" val="3090278903"/>
              </p:ext>
            </p:extLst>
          </p:nvPr>
        </p:nvGraphicFramePr>
        <p:xfrm>
          <a:off x="1561099" y="1295841"/>
          <a:ext cx="5749747" cy="5133703"/>
        </p:xfrm>
        <a:graphic>
          <a:graphicData uri="http://schemas.openxmlformats.org/presentationml/2006/ole">
            <mc:AlternateContent xmlns:mc="http://schemas.openxmlformats.org/markup-compatibility/2006">
              <mc:Choice xmlns:v="urn:schemas-microsoft-com:vml" Requires="v">
                <p:oleObj spid="_x0000_s7261" name="Visio" r:id="rId3" imgW="3743353" imgH="3333912" progId="Visio.Drawing.15">
                  <p:embed/>
                </p:oleObj>
              </mc:Choice>
              <mc:Fallback>
                <p:oleObj name="Visio" r:id="rId3" imgW="3743353" imgH="333391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099" y="1295841"/>
                        <a:ext cx="5749747" cy="5133703"/>
                      </a:xfrm>
                      <a:prstGeom prst="rect">
                        <a:avLst/>
                      </a:prstGeom>
                      <a:noFill/>
                    </p:spPr>
                  </p:pic>
                </p:oleObj>
              </mc:Fallback>
            </mc:AlternateContent>
          </a:graphicData>
        </a:graphic>
      </p:graphicFrame>
    </p:spTree>
    <p:extLst>
      <p:ext uri="{BB962C8B-B14F-4D97-AF65-F5344CB8AC3E}">
        <p14:creationId xmlns:p14="http://schemas.microsoft.com/office/powerpoint/2010/main" val="1089914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326572"/>
            <a:ext cx="10353761" cy="796834"/>
          </a:xfrm>
        </p:spPr>
        <p:txBody>
          <a:bodyPr/>
          <a:lstStyle/>
          <a:p>
            <a:r>
              <a:rPr lang="es-ES" dirty="0" smtClean="0">
                <a:solidFill>
                  <a:schemeClr val="tx2">
                    <a:lumMod val="75000"/>
                  </a:schemeClr>
                </a:solidFill>
              </a:rPr>
              <a:t>Diseño e implementación</a:t>
            </a:r>
            <a:endParaRPr lang="es-ES" dirty="0">
              <a:solidFill>
                <a:schemeClr val="tx2">
                  <a:lumMod val="75000"/>
                </a:schemeClr>
              </a:solidFill>
            </a:endParaRPr>
          </a:p>
        </p:txBody>
      </p:sp>
      <p:sp>
        <p:nvSpPr>
          <p:cNvPr id="3" name="Marcador de contenido 2"/>
          <p:cNvSpPr>
            <a:spLocks noGrp="1"/>
          </p:cNvSpPr>
          <p:nvPr>
            <p:ph idx="1"/>
          </p:nvPr>
        </p:nvSpPr>
        <p:spPr>
          <a:xfrm>
            <a:off x="913795" y="1123406"/>
            <a:ext cx="10353762" cy="5133703"/>
          </a:xfrm>
        </p:spPr>
        <p:txBody>
          <a:bodyPr/>
          <a:lstStyle/>
          <a:p>
            <a:r>
              <a:rPr lang="es-ES" sz="2400" dirty="0" smtClean="0">
                <a:solidFill>
                  <a:schemeClr val="tx2">
                    <a:lumMod val="75000"/>
                  </a:schemeClr>
                </a:solidFill>
              </a:rPr>
              <a:t>Modo Aprendiz</a:t>
            </a:r>
          </a:p>
          <a:p>
            <a:pPr algn="just"/>
            <a:r>
              <a:rPr lang="es-ES" sz="1600" dirty="0" smtClean="0">
                <a:effectLst/>
              </a:rPr>
              <a:t>Almacenar las </a:t>
            </a:r>
            <a:r>
              <a:rPr lang="es-ES" sz="1600" dirty="0">
                <a:effectLst/>
              </a:rPr>
              <a:t>partidas ganadas o empatadas con el maestro, para lo cual debemos considerar que las partidas son </a:t>
            </a:r>
            <a:r>
              <a:rPr lang="es-ES" sz="1600" dirty="0" smtClean="0">
                <a:effectLst/>
              </a:rPr>
              <a:t>aleatorias, </a:t>
            </a:r>
            <a:r>
              <a:rPr lang="es-ES" sz="1600" dirty="0">
                <a:effectLst/>
              </a:rPr>
              <a:t>primero juego el maestro y luego el aprendiz y así sucesivamente hasta que termine la partida (gana o empata), además considerando que cualquier jugador puede empezar la </a:t>
            </a:r>
            <a:r>
              <a:rPr lang="es-ES" sz="1600" dirty="0" smtClean="0">
                <a:effectLst/>
              </a:rPr>
              <a:t>partida.</a:t>
            </a:r>
          </a:p>
          <a:p>
            <a:pPr algn="just"/>
            <a:endParaRPr lang="es-ES" sz="1800" dirty="0"/>
          </a:p>
        </p:txBody>
      </p:sp>
      <p:graphicFrame>
        <p:nvGraphicFramePr>
          <p:cNvPr id="7" name="Tabla 6"/>
          <p:cNvGraphicFramePr>
            <a:graphicFrameLocks noGrp="1"/>
          </p:cNvGraphicFramePr>
          <p:nvPr>
            <p:extLst>
              <p:ext uri="{D42A27DB-BD31-4B8C-83A1-F6EECF244321}">
                <p14:modId xmlns:p14="http://schemas.microsoft.com/office/powerpoint/2010/main" val="320979699"/>
              </p:ext>
            </p:extLst>
          </p:nvPr>
        </p:nvGraphicFramePr>
        <p:xfrm>
          <a:off x="1463357" y="4286323"/>
          <a:ext cx="6146800" cy="1979422"/>
        </p:xfrm>
        <a:graphic>
          <a:graphicData uri="http://schemas.openxmlformats.org/drawingml/2006/table">
            <a:tbl>
              <a:tblPr firstRow="1" firstCol="1" bandRow="1"/>
              <a:tblGrid>
                <a:gridCol w="211455">
                  <a:extLst>
                    <a:ext uri="{9D8B030D-6E8A-4147-A177-3AD203B41FA5}">
                      <a16:colId xmlns:a16="http://schemas.microsoft.com/office/drawing/2014/main" val="2752989372"/>
                    </a:ext>
                  </a:extLst>
                </a:gridCol>
                <a:gridCol w="211455">
                  <a:extLst>
                    <a:ext uri="{9D8B030D-6E8A-4147-A177-3AD203B41FA5}">
                      <a16:colId xmlns:a16="http://schemas.microsoft.com/office/drawing/2014/main" val="2094461134"/>
                    </a:ext>
                  </a:extLst>
                </a:gridCol>
                <a:gridCol w="211455">
                  <a:extLst>
                    <a:ext uri="{9D8B030D-6E8A-4147-A177-3AD203B41FA5}">
                      <a16:colId xmlns:a16="http://schemas.microsoft.com/office/drawing/2014/main" val="2839420484"/>
                    </a:ext>
                  </a:extLst>
                </a:gridCol>
                <a:gridCol w="211455">
                  <a:extLst>
                    <a:ext uri="{9D8B030D-6E8A-4147-A177-3AD203B41FA5}">
                      <a16:colId xmlns:a16="http://schemas.microsoft.com/office/drawing/2014/main" val="3004899742"/>
                    </a:ext>
                  </a:extLst>
                </a:gridCol>
                <a:gridCol w="211455">
                  <a:extLst>
                    <a:ext uri="{9D8B030D-6E8A-4147-A177-3AD203B41FA5}">
                      <a16:colId xmlns:a16="http://schemas.microsoft.com/office/drawing/2014/main" val="3917743581"/>
                    </a:ext>
                  </a:extLst>
                </a:gridCol>
                <a:gridCol w="211455">
                  <a:extLst>
                    <a:ext uri="{9D8B030D-6E8A-4147-A177-3AD203B41FA5}">
                      <a16:colId xmlns:a16="http://schemas.microsoft.com/office/drawing/2014/main" val="861078193"/>
                    </a:ext>
                  </a:extLst>
                </a:gridCol>
                <a:gridCol w="212090">
                  <a:extLst>
                    <a:ext uri="{9D8B030D-6E8A-4147-A177-3AD203B41FA5}">
                      <a16:colId xmlns:a16="http://schemas.microsoft.com/office/drawing/2014/main" val="2573003798"/>
                    </a:ext>
                  </a:extLst>
                </a:gridCol>
                <a:gridCol w="212090">
                  <a:extLst>
                    <a:ext uri="{9D8B030D-6E8A-4147-A177-3AD203B41FA5}">
                      <a16:colId xmlns:a16="http://schemas.microsoft.com/office/drawing/2014/main" val="1328482566"/>
                    </a:ext>
                  </a:extLst>
                </a:gridCol>
                <a:gridCol w="212090">
                  <a:extLst>
                    <a:ext uri="{9D8B030D-6E8A-4147-A177-3AD203B41FA5}">
                      <a16:colId xmlns:a16="http://schemas.microsoft.com/office/drawing/2014/main" val="1340499914"/>
                    </a:ext>
                  </a:extLst>
                </a:gridCol>
                <a:gridCol w="212090">
                  <a:extLst>
                    <a:ext uri="{9D8B030D-6E8A-4147-A177-3AD203B41FA5}">
                      <a16:colId xmlns:a16="http://schemas.microsoft.com/office/drawing/2014/main" val="2659717651"/>
                    </a:ext>
                  </a:extLst>
                </a:gridCol>
                <a:gridCol w="212090">
                  <a:extLst>
                    <a:ext uri="{9D8B030D-6E8A-4147-A177-3AD203B41FA5}">
                      <a16:colId xmlns:a16="http://schemas.microsoft.com/office/drawing/2014/main" val="3359969331"/>
                    </a:ext>
                  </a:extLst>
                </a:gridCol>
                <a:gridCol w="212090">
                  <a:extLst>
                    <a:ext uri="{9D8B030D-6E8A-4147-A177-3AD203B41FA5}">
                      <a16:colId xmlns:a16="http://schemas.microsoft.com/office/drawing/2014/main" val="1046520944"/>
                    </a:ext>
                  </a:extLst>
                </a:gridCol>
                <a:gridCol w="212090">
                  <a:extLst>
                    <a:ext uri="{9D8B030D-6E8A-4147-A177-3AD203B41FA5}">
                      <a16:colId xmlns:a16="http://schemas.microsoft.com/office/drawing/2014/main" val="1213272638"/>
                    </a:ext>
                  </a:extLst>
                </a:gridCol>
                <a:gridCol w="212090">
                  <a:extLst>
                    <a:ext uri="{9D8B030D-6E8A-4147-A177-3AD203B41FA5}">
                      <a16:colId xmlns:a16="http://schemas.microsoft.com/office/drawing/2014/main" val="1850939643"/>
                    </a:ext>
                  </a:extLst>
                </a:gridCol>
                <a:gridCol w="212090">
                  <a:extLst>
                    <a:ext uri="{9D8B030D-6E8A-4147-A177-3AD203B41FA5}">
                      <a16:colId xmlns:a16="http://schemas.microsoft.com/office/drawing/2014/main" val="960837548"/>
                    </a:ext>
                  </a:extLst>
                </a:gridCol>
                <a:gridCol w="212090">
                  <a:extLst>
                    <a:ext uri="{9D8B030D-6E8A-4147-A177-3AD203B41FA5}">
                      <a16:colId xmlns:a16="http://schemas.microsoft.com/office/drawing/2014/main" val="922482064"/>
                    </a:ext>
                  </a:extLst>
                </a:gridCol>
                <a:gridCol w="212090">
                  <a:extLst>
                    <a:ext uri="{9D8B030D-6E8A-4147-A177-3AD203B41FA5}">
                      <a16:colId xmlns:a16="http://schemas.microsoft.com/office/drawing/2014/main" val="333495641"/>
                    </a:ext>
                  </a:extLst>
                </a:gridCol>
                <a:gridCol w="212090">
                  <a:extLst>
                    <a:ext uri="{9D8B030D-6E8A-4147-A177-3AD203B41FA5}">
                      <a16:colId xmlns:a16="http://schemas.microsoft.com/office/drawing/2014/main" val="1691605689"/>
                    </a:ext>
                  </a:extLst>
                </a:gridCol>
                <a:gridCol w="212090">
                  <a:extLst>
                    <a:ext uri="{9D8B030D-6E8A-4147-A177-3AD203B41FA5}">
                      <a16:colId xmlns:a16="http://schemas.microsoft.com/office/drawing/2014/main" val="4273523419"/>
                    </a:ext>
                  </a:extLst>
                </a:gridCol>
                <a:gridCol w="212090">
                  <a:extLst>
                    <a:ext uri="{9D8B030D-6E8A-4147-A177-3AD203B41FA5}">
                      <a16:colId xmlns:a16="http://schemas.microsoft.com/office/drawing/2014/main" val="775425517"/>
                    </a:ext>
                  </a:extLst>
                </a:gridCol>
                <a:gridCol w="212090">
                  <a:extLst>
                    <a:ext uri="{9D8B030D-6E8A-4147-A177-3AD203B41FA5}">
                      <a16:colId xmlns:a16="http://schemas.microsoft.com/office/drawing/2014/main" val="1224602756"/>
                    </a:ext>
                  </a:extLst>
                </a:gridCol>
                <a:gridCol w="212090">
                  <a:extLst>
                    <a:ext uri="{9D8B030D-6E8A-4147-A177-3AD203B41FA5}">
                      <a16:colId xmlns:a16="http://schemas.microsoft.com/office/drawing/2014/main" val="2242406806"/>
                    </a:ext>
                  </a:extLst>
                </a:gridCol>
                <a:gridCol w="212090">
                  <a:extLst>
                    <a:ext uri="{9D8B030D-6E8A-4147-A177-3AD203B41FA5}">
                      <a16:colId xmlns:a16="http://schemas.microsoft.com/office/drawing/2014/main" val="3195558404"/>
                    </a:ext>
                  </a:extLst>
                </a:gridCol>
                <a:gridCol w="212090">
                  <a:extLst>
                    <a:ext uri="{9D8B030D-6E8A-4147-A177-3AD203B41FA5}">
                      <a16:colId xmlns:a16="http://schemas.microsoft.com/office/drawing/2014/main" val="1656784214"/>
                    </a:ext>
                  </a:extLst>
                </a:gridCol>
                <a:gridCol w="212090">
                  <a:extLst>
                    <a:ext uri="{9D8B030D-6E8A-4147-A177-3AD203B41FA5}">
                      <a16:colId xmlns:a16="http://schemas.microsoft.com/office/drawing/2014/main" val="2978006830"/>
                    </a:ext>
                  </a:extLst>
                </a:gridCol>
                <a:gridCol w="212090">
                  <a:extLst>
                    <a:ext uri="{9D8B030D-6E8A-4147-A177-3AD203B41FA5}">
                      <a16:colId xmlns:a16="http://schemas.microsoft.com/office/drawing/2014/main" val="2560077244"/>
                    </a:ext>
                  </a:extLst>
                </a:gridCol>
                <a:gridCol w="212090">
                  <a:extLst>
                    <a:ext uri="{9D8B030D-6E8A-4147-A177-3AD203B41FA5}">
                      <a16:colId xmlns:a16="http://schemas.microsoft.com/office/drawing/2014/main" val="1549848573"/>
                    </a:ext>
                  </a:extLst>
                </a:gridCol>
                <a:gridCol w="212090">
                  <a:extLst>
                    <a:ext uri="{9D8B030D-6E8A-4147-A177-3AD203B41FA5}">
                      <a16:colId xmlns:a16="http://schemas.microsoft.com/office/drawing/2014/main" val="1204980491"/>
                    </a:ext>
                  </a:extLst>
                </a:gridCol>
                <a:gridCol w="212090">
                  <a:extLst>
                    <a:ext uri="{9D8B030D-6E8A-4147-A177-3AD203B41FA5}">
                      <a16:colId xmlns:a16="http://schemas.microsoft.com/office/drawing/2014/main" val="140446091"/>
                    </a:ext>
                  </a:extLst>
                </a:gridCol>
              </a:tblGrid>
              <a:tr h="0">
                <a:tc>
                  <a:txBody>
                    <a:bodyPr/>
                    <a:lstStyle/>
                    <a:p>
                      <a:pPr algn="ct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0</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1</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711914427"/>
                  </a:ext>
                </a:extLst>
              </a:tr>
              <a:tr h="1783715">
                <a:tc>
                  <a:txBody>
                    <a:bodyPr/>
                    <a:lstStyle/>
                    <a:p>
                      <a:pPr marL="71755" marR="71755">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Bit de comienzo  Maestro</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71755" marR="71755">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Primera Jugada Maestro</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Primera Jugada Aprendiz</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Segunda Jugada Maestro</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b="1" dirty="0">
                          <a:effectLst/>
                          <a:latin typeface="Calibri" panose="020F0502020204030204" pitchFamily="34" charset="0"/>
                          <a:ea typeface="Times New Roman" panose="02020603050405020304" pitchFamily="18" charset="0"/>
                          <a:cs typeface="Calibri" panose="020F0502020204030204" pitchFamily="34" charset="0"/>
                        </a:rPr>
                        <a:t>Segunda Jugada Aprendiz</a:t>
                      </a:r>
                      <a:endParaRPr lang="es-E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Tercer Jugada Maestro</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b="1">
                          <a:effectLst/>
                          <a:latin typeface="Calibri" panose="020F0502020204030204" pitchFamily="34" charset="0"/>
                          <a:ea typeface="Times New Roman" panose="02020603050405020304" pitchFamily="18" charset="0"/>
                          <a:cs typeface="Calibri" panose="020F0502020204030204" pitchFamily="34" charset="0"/>
                        </a:rPr>
                        <a:t>Tercera Jugada Aprendiz</a:t>
                      </a:r>
                      <a:endParaRPr lang="es-E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b="1" dirty="0">
                          <a:effectLst/>
                          <a:latin typeface="Calibri" panose="020F0502020204030204" pitchFamily="34" charset="0"/>
                          <a:ea typeface="Times New Roman" panose="02020603050405020304" pitchFamily="18" charset="0"/>
                          <a:cs typeface="Calibri" panose="020F0502020204030204" pitchFamily="34" charset="0"/>
                        </a:rPr>
                        <a:t>Cuarta jugada Maestro</a:t>
                      </a:r>
                      <a:endParaRPr lang="es-E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6490759"/>
                  </a:ext>
                </a:extLst>
              </a:tr>
            </a:tbl>
          </a:graphicData>
        </a:graphic>
      </p:graphicFrame>
      <p:pic>
        <p:nvPicPr>
          <p:cNvPr id="8" name="Imagen 7" descr="Resultado de imagen para tres en raya"/>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3775" y="2723287"/>
            <a:ext cx="1367779" cy="1356360"/>
          </a:xfrm>
          <a:prstGeom prst="rect">
            <a:avLst/>
          </a:prstGeom>
          <a:noFill/>
          <a:ln>
            <a:noFill/>
          </a:ln>
        </p:spPr>
      </p:pic>
      <p:graphicFrame>
        <p:nvGraphicFramePr>
          <p:cNvPr id="9" name="Tabla 8"/>
          <p:cNvGraphicFramePr>
            <a:graphicFrameLocks noGrp="1"/>
          </p:cNvGraphicFramePr>
          <p:nvPr>
            <p:extLst>
              <p:ext uri="{D42A27DB-BD31-4B8C-83A1-F6EECF244321}">
                <p14:modId xmlns:p14="http://schemas.microsoft.com/office/powerpoint/2010/main" val="1018395519"/>
              </p:ext>
            </p:extLst>
          </p:nvPr>
        </p:nvGraphicFramePr>
        <p:xfrm>
          <a:off x="5121183" y="2740432"/>
          <a:ext cx="1339215" cy="1339215"/>
        </p:xfrm>
        <a:graphic>
          <a:graphicData uri="http://schemas.openxmlformats.org/drawingml/2006/table">
            <a:tbl>
              <a:tblPr firstRow="1" firstCol="1" bandRow="1">
                <a:tableStyleId>{5940675A-B579-460E-94D1-54222C63F5DA}</a:tableStyleId>
              </a:tblPr>
              <a:tblGrid>
                <a:gridCol w="446405">
                  <a:extLst>
                    <a:ext uri="{9D8B030D-6E8A-4147-A177-3AD203B41FA5}">
                      <a16:colId xmlns:a16="http://schemas.microsoft.com/office/drawing/2014/main" val="226254269"/>
                    </a:ext>
                  </a:extLst>
                </a:gridCol>
                <a:gridCol w="446405">
                  <a:extLst>
                    <a:ext uri="{9D8B030D-6E8A-4147-A177-3AD203B41FA5}">
                      <a16:colId xmlns:a16="http://schemas.microsoft.com/office/drawing/2014/main" val="3291849676"/>
                    </a:ext>
                  </a:extLst>
                </a:gridCol>
                <a:gridCol w="446405">
                  <a:extLst>
                    <a:ext uri="{9D8B030D-6E8A-4147-A177-3AD203B41FA5}">
                      <a16:colId xmlns:a16="http://schemas.microsoft.com/office/drawing/2014/main" val="1043653481"/>
                    </a:ext>
                  </a:extLst>
                </a:gridCol>
              </a:tblGrid>
              <a:tr h="446405">
                <a:tc>
                  <a:txBody>
                    <a:bodyPr/>
                    <a:lstStyle/>
                    <a:p>
                      <a:pPr algn="ctr">
                        <a:lnSpc>
                          <a:spcPct val="107000"/>
                        </a:lnSpc>
                        <a:spcAft>
                          <a:spcPts val="0"/>
                        </a:spcAft>
                      </a:pPr>
                      <a:r>
                        <a:rPr lang="es-ES" sz="1600">
                          <a:effectLst/>
                        </a:rPr>
                        <a:t>1</a:t>
                      </a:r>
                      <a:endParaRPr lang="es-ES" sz="1100">
                        <a:effectLst/>
                      </a:endParaRPr>
                    </a:p>
                    <a:p>
                      <a:pPr algn="ctr">
                        <a:lnSpc>
                          <a:spcPct val="107000"/>
                        </a:lnSpc>
                        <a:spcAft>
                          <a:spcPts val="0"/>
                        </a:spcAft>
                      </a:pPr>
                      <a:r>
                        <a:rPr lang="es-ES" sz="1000">
                          <a:effectLst/>
                        </a:rPr>
                        <a:t>0001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600" dirty="0">
                          <a:effectLst/>
                        </a:rPr>
                        <a:t>2</a:t>
                      </a:r>
                      <a:endParaRPr lang="es-ES" sz="1100" dirty="0">
                        <a:effectLst/>
                      </a:endParaRPr>
                    </a:p>
                    <a:p>
                      <a:pPr algn="ctr">
                        <a:lnSpc>
                          <a:spcPct val="107000"/>
                        </a:lnSpc>
                        <a:spcAft>
                          <a:spcPts val="0"/>
                        </a:spcAft>
                      </a:pPr>
                      <a:r>
                        <a:rPr lang="es-ES" sz="1000" dirty="0">
                          <a:effectLst/>
                        </a:rPr>
                        <a:t>0010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600">
                          <a:effectLst/>
                        </a:rPr>
                        <a:t>3</a:t>
                      </a:r>
                      <a:endParaRPr lang="es-ES" sz="1100">
                        <a:effectLst/>
                      </a:endParaRPr>
                    </a:p>
                    <a:p>
                      <a:pPr algn="ctr">
                        <a:lnSpc>
                          <a:spcPct val="107000"/>
                        </a:lnSpc>
                        <a:spcAft>
                          <a:spcPts val="0"/>
                        </a:spcAft>
                      </a:pPr>
                      <a:r>
                        <a:rPr lang="es-ES" sz="1000">
                          <a:effectLst/>
                        </a:rPr>
                        <a:t>0011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2191248"/>
                  </a:ext>
                </a:extLst>
              </a:tr>
              <a:tr h="446405">
                <a:tc>
                  <a:txBody>
                    <a:bodyPr/>
                    <a:lstStyle/>
                    <a:p>
                      <a:pPr algn="ctr">
                        <a:lnSpc>
                          <a:spcPct val="107000"/>
                        </a:lnSpc>
                        <a:spcAft>
                          <a:spcPts val="0"/>
                        </a:spcAft>
                      </a:pPr>
                      <a:r>
                        <a:rPr lang="es-ES" sz="1600">
                          <a:effectLst/>
                        </a:rPr>
                        <a:t>4</a:t>
                      </a:r>
                      <a:endParaRPr lang="es-ES" sz="1100">
                        <a:effectLst/>
                      </a:endParaRPr>
                    </a:p>
                    <a:p>
                      <a:pPr algn="ctr">
                        <a:lnSpc>
                          <a:spcPct val="107000"/>
                        </a:lnSpc>
                        <a:spcAft>
                          <a:spcPts val="0"/>
                        </a:spcAft>
                      </a:pPr>
                      <a:r>
                        <a:rPr lang="es-ES" sz="1000">
                          <a:effectLst/>
                        </a:rPr>
                        <a:t>0100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600">
                          <a:effectLst/>
                        </a:rPr>
                        <a:t>5</a:t>
                      </a:r>
                      <a:endParaRPr lang="es-ES" sz="1100">
                        <a:effectLst/>
                      </a:endParaRPr>
                    </a:p>
                    <a:p>
                      <a:pPr algn="ctr">
                        <a:lnSpc>
                          <a:spcPct val="107000"/>
                        </a:lnSpc>
                        <a:spcAft>
                          <a:spcPts val="0"/>
                        </a:spcAft>
                      </a:pPr>
                      <a:r>
                        <a:rPr lang="es-ES" sz="1000">
                          <a:effectLst/>
                        </a:rPr>
                        <a:t>0101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600">
                          <a:effectLst/>
                        </a:rPr>
                        <a:t>6</a:t>
                      </a:r>
                      <a:endParaRPr lang="es-ES" sz="1100">
                        <a:effectLst/>
                      </a:endParaRPr>
                    </a:p>
                    <a:p>
                      <a:pPr algn="ctr">
                        <a:lnSpc>
                          <a:spcPct val="107000"/>
                        </a:lnSpc>
                        <a:spcAft>
                          <a:spcPts val="0"/>
                        </a:spcAft>
                      </a:pPr>
                      <a:r>
                        <a:rPr lang="es-ES" sz="1000">
                          <a:effectLst/>
                        </a:rPr>
                        <a:t>0110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9521303"/>
                  </a:ext>
                </a:extLst>
              </a:tr>
              <a:tr h="446405">
                <a:tc>
                  <a:txBody>
                    <a:bodyPr/>
                    <a:lstStyle/>
                    <a:p>
                      <a:pPr algn="ctr">
                        <a:lnSpc>
                          <a:spcPct val="107000"/>
                        </a:lnSpc>
                        <a:spcAft>
                          <a:spcPts val="0"/>
                        </a:spcAft>
                      </a:pPr>
                      <a:r>
                        <a:rPr lang="es-ES" sz="1600">
                          <a:effectLst/>
                        </a:rPr>
                        <a:t>7</a:t>
                      </a:r>
                      <a:endParaRPr lang="es-ES" sz="1100">
                        <a:effectLst/>
                      </a:endParaRPr>
                    </a:p>
                    <a:p>
                      <a:pPr algn="ctr">
                        <a:lnSpc>
                          <a:spcPct val="107000"/>
                        </a:lnSpc>
                        <a:spcAft>
                          <a:spcPts val="0"/>
                        </a:spcAft>
                      </a:pPr>
                      <a:r>
                        <a:rPr lang="es-ES" sz="1000">
                          <a:effectLst/>
                        </a:rPr>
                        <a:t>0111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600">
                          <a:effectLst/>
                        </a:rPr>
                        <a:t>8</a:t>
                      </a:r>
                      <a:endParaRPr lang="es-ES" sz="1100">
                        <a:effectLst/>
                      </a:endParaRPr>
                    </a:p>
                    <a:p>
                      <a:pPr algn="ctr">
                        <a:lnSpc>
                          <a:spcPct val="107000"/>
                        </a:lnSpc>
                        <a:spcAft>
                          <a:spcPts val="0"/>
                        </a:spcAft>
                      </a:pPr>
                      <a:r>
                        <a:rPr lang="es-ES" sz="1000">
                          <a:effectLst/>
                        </a:rPr>
                        <a:t>1000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ES" sz="1600" dirty="0">
                          <a:effectLst/>
                        </a:rPr>
                        <a:t>9</a:t>
                      </a:r>
                      <a:endParaRPr lang="es-ES" sz="1100" dirty="0">
                        <a:effectLst/>
                      </a:endParaRPr>
                    </a:p>
                    <a:p>
                      <a:pPr algn="ctr">
                        <a:lnSpc>
                          <a:spcPct val="107000"/>
                        </a:lnSpc>
                        <a:spcAft>
                          <a:spcPts val="0"/>
                        </a:spcAft>
                      </a:pPr>
                      <a:r>
                        <a:rPr lang="es-ES" sz="1000" dirty="0">
                          <a:effectLst/>
                        </a:rPr>
                        <a:t>1001</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640564"/>
                  </a:ext>
                </a:extLst>
              </a:tr>
            </a:tbl>
          </a:graphicData>
        </a:graphic>
      </p:graphicFrame>
      <p:pic>
        <p:nvPicPr>
          <p:cNvPr id="10" name="Imagen 9"/>
          <p:cNvPicPr>
            <a:picLocks noChangeAspect="1"/>
          </p:cNvPicPr>
          <p:nvPr/>
        </p:nvPicPr>
        <p:blipFill>
          <a:blip r:embed="rId3"/>
          <a:stretch>
            <a:fillRect/>
          </a:stretch>
        </p:blipFill>
        <p:spPr>
          <a:xfrm>
            <a:off x="9600137" y="2851785"/>
            <a:ext cx="1114425" cy="1885950"/>
          </a:xfrm>
          <a:prstGeom prst="rect">
            <a:avLst/>
          </a:prstGeom>
        </p:spPr>
      </p:pic>
      <p:sp>
        <p:nvSpPr>
          <p:cNvPr id="11" name="CuadroTexto 10"/>
          <p:cNvSpPr txBox="1"/>
          <p:nvPr/>
        </p:nvSpPr>
        <p:spPr>
          <a:xfrm>
            <a:off x="8477793" y="4885509"/>
            <a:ext cx="3056709" cy="615553"/>
          </a:xfrm>
          <a:prstGeom prst="rect">
            <a:avLst/>
          </a:prstGeom>
          <a:noFill/>
        </p:spPr>
        <p:txBody>
          <a:bodyPr wrap="square" rtlCol="0">
            <a:spAutoFit/>
          </a:bodyPr>
          <a:lstStyle/>
          <a:p>
            <a:r>
              <a:rPr lang="es-ES" sz="1600" dirty="0" smtClean="0"/>
              <a:t>Generador de números Aleatorios (Transcodificador</a:t>
            </a:r>
            <a:r>
              <a:rPr lang="es-ES" dirty="0" smtClean="0"/>
              <a:t>)</a:t>
            </a:r>
            <a:endParaRPr lang="es-ES" dirty="0"/>
          </a:p>
        </p:txBody>
      </p:sp>
    </p:spTree>
    <p:extLst>
      <p:ext uri="{BB962C8B-B14F-4D97-AF65-F5344CB8AC3E}">
        <p14:creationId xmlns:p14="http://schemas.microsoft.com/office/powerpoint/2010/main" val="2957366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13795" y="862149"/>
            <a:ext cx="10353762" cy="5381897"/>
          </a:xfrm>
        </p:spPr>
        <p:txBody>
          <a:bodyPr/>
          <a:lstStyle/>
          <a:p>
            <a:r>
              <a:rPr lang="es-ES" sz="2400" dirty="0" smtClean="0">
                <a:solidFill>
                  <a:schemeClr val="tx2">
                    <a:lumMod val="75000"/>
                  </a:schemeClr>
                </a:solidFill>
              </a:rPr>
              <a:t>Modo Juego</a:t>
            </a:r>
          </a:p>
          <a:p>
            <a:pPr algn="just"/>
            <a:r>
              <a:rPr lang="es-ES" sz="1600" dirty="0">
                <a:effectLst/>
              </a:rPr>
              <a:t>En modo juego lo que se debe hacer es </a:t>
            </a:r>
            <a:r>
              <a:rPr lang="es-ES" sz="1600" dirty="0">
                <a:solidFill>
                  <a:srgbClr val="FFC000"/>
                </a:solidFill>
                <a:effectLst/>
              </a:rPr>
              <a:t>revisar la memoria </a:t>
            </a:r>
            <a:r>
              <a:rPr lang="es-ES" sz="1600" dirty="0">
                <a:effectLst/>
              </a:rPr>
              <a:t>para ver las jugadas que se realizado anteriormente en </a:t>
            </a:r>
            <a:r>
              <a:rPr lang="es-ES" sz="1600" dirty="0" smtClean="0">
                <a:effectLst/>
              </a:rPr>
              <a:t>“modo aprendiz”, </a:t>
            </a:r>
            <a:r>
              <a:rPr lang="es-ES" sz="1600" dirty="0">
                <a:effectLst/>
              </a:rPr>
              <a:t>las cuales son equivalentes a la partida actual para después </a:t>
            </a:r>
            <a:r>
              <a:rPr lang="es-ES" sz="1600" dirty="0">
                <a:solidFill>
                  <a:srgbClr val="FFFF00"/>
                </a:solidFill>
                <a:effectLst/>
              </a:rPr>
              <a:t>predecir la siguiente jugada </a:t>
            </a:r>
            <a:r>
              <a:rPr lang="es-ES" sz="1600" dirty="0">
                <a:effectLst/>
              </a:rPr>
              <a:t>que debe realizar el </a:t>
            </a:r>
            <a:r>
              <a:rPr lang="es-ES" sz="1600" dirty="0">
                <a:solidFill>
                  <a:schemeClr val="tx2">
                    <a:lumMod val="40000"/>
                    <a:lumOff val="60000"/>
                  </a:schemeClr>
                </a:solidFill>
                <a:effectLst/>
              </a:rPr>
              <a:t>“aprendiz” </a:t>
            </a:r>
            <a:r>
              <a:rPr lang="es-ES" sz="1600" dirty="0">
                <a:effectLst/>
              </a:rPr>
              <a:t>en modo juego, para de esta manera poder ganar o en su defecto empatar la partida </a:t>
            </a:r>
            <a:r>
              <a:rPr lang="es-ES" sz="1600" dirty="0" smtClean="0">
                <a:effectLst/>
              </a:rPr>
              <a:t>actual.</a:t>
            </a:r>
          </a:p>
          <a:p>
            <a:pPr algn="just"/>
            <a:endParaRPr lang="es-ES" sz="1600" dirty="0">
              <a:solidFill>
                <a:schemeClr val="tx2">
                  <a:lumMod val="75000"/>
                </a:schemeClr>
              </a:solidFill>
            </a:endParaRPr>
          </a:p>
        </p:txBody>
      </p:sp>
      <p:graphicFrame>
        <p:nvGraphicFramePr>
          <p:cNvPr id="5" name="Tabla 4"/>
          <p:cNvGraphicFramePr>
            <a:graphicFrameLocks noGrp="1"/>
          </p:cNvGraphicFramePr>
          <p:nvPr>
            <p:extLst>
              <p:ext uri="{D42A27DB-BD31-4B8C-83A1-F6EECF244321}">
                <p14:modId xmlns:p14="http://schemas.microsoft.com/office/powerpoint/2010/main" val="3205361852"/>
              </p:ext>
            </p:extLst>
          </p:nvPr>
        </p:nvGraphicFramePr>
        <p:xfrm>
          <a:off x="2887208" y="2681406"/>
          <a:ext cx="6146800" cy="2079752"/>
        </p:xfrm>
        <a:graphic>
          <a:graphicData uri="http://schemas.openxmlformats.org/drawingml/2006/table">
            <a:tbl>
              <a:tblPr firstRow="1" firstCol="1" bandRow="1"/>
              <a:tblGrid>
                <a:gridCol w="211455">
                  <a:extLst>
                    <a:ext uri="{9D8B030D-6E8A-4147-A177-3AD203B41FA5}">
                      <a16:colId xmlns:a16="http://schemas.microsoft.com/office/drawing/2014/main" val="804332697"/>
                    </a:ext>
                  </a:extLst>
                </a:gridCol>
                <a:gridCol w="211455">
                  <a:extLst>
                    <a:ext uri="{9D8B030D-6E8A-4147-A177-3AD203B41FA5}">
                      <a16:colId xmlns:a16="http://schemas.microsoft.com/office/drawing/2014/main" val="3579191404"/>
                    </a:ext>
                  </a:extLst>
                </a:gridCol>
                <a:gridCol w="211455">
                  <a:extLst>
                    <a:ext uri="{9D8B030D-6E8A-4147-A177-3AD203B41FA5}">
                      <a16:colId xmlns:a16="http://schemas.microsoft.com/office/drawing/2014/main" val="1119266409"/>
                    </a:ext>
                  </a:extLst>
                </a:gridCol>
                <a:gridCol w="211455">
                  <a:extLst>
                    <a:ext uri="{9D8B030D-6E8A-4147-A177-3AD203B41FA5}">
                      <a16:colId xmlns:a16="http://schemas.microsoft.com/office/drawing/2014/main" val="1015790874"/>
                    </a:ext>
                  </a:extLst>
                </a:gridCol>
                <a:gridCol w="211455">
                  <a:extLst>
                    <a:ext uri="{9D8B030D-6E8A-4147-A177-3AD203B41FA5}">
                      <a16:colId xmlns:a16="http://schemas.microsoft.com/office/drawing/2014/main" val="884417629"/>
                    </a:ext>
                  </a:extLst>
                </a:gridCol>
                <a:gridCol w="211455">
                  <a:extLst>
                    <a:ext uri="{9D8B030D-6E8A-4147-A177-3AD203B41FA5}">
                      <a16:colId xmlns:a16="http://schemas.microsoft.com/office/drawing/2014/main" val="1184468640"/>
                    </a:ext>
                  </a:extLst>
                </a:gridCol>
                <a:gridCol w="212090">
                  <a:extLst>
                    <a:ext uri="{9D8B030D-6E8A-4147-A177-3AD203B41FA5}">
                      <a16:colId xmlns:a16="http://schemas.microsoft.com/office/drawing/2014/main" val="125638313"/>
                    </a:ext>
                  </a:extLst>
                </a:gridCol>
                <a:gridCol w="212090">
                  <a:extLst>
                    <a:ext uri="{9D8B030D-6E8A-4147-A177-3AD203B41FA5}">
                      <a16:colId xmlns:a16="http://schemas.microsoft.com/office/drawing/2014/main" val="209698411"/>
                    </a:ext>
                  </a:extLst>
                </a:gridCol>
                <a:gridCol w="212090">
                  <a:extLst>
                    <a:ext uri="{9D8B030D-6E8A-4147-A177-3AD203B41FA5}">
                      <a16:colId xmlns:a16="http://schemas.microsoft.com/office/drawing/2014/main" val="1279166179"/>
                    </a:ext>
                  </a:extLst>
                </a:gridCol>
                <a:gridCol w="212090">
                  <a:extLst>
                    <a:ext uri="{9D8B030D-6E8A-4147-A177-3AD203B41FA5}">
                      <a16:colId xmlns:a16="http://schemas.microsoft.com/office/drawing/2014/main" val="393271274"/>
                    </a:ext>
                  </a:extLst>
                </a:gridCol>
                <a:gridCol w="212090">
                  <a:extLst>
                    <a:ext uri="{9D8B030D-6E8A-4147-A177-3AD203B41FA5}">
                      <a16:colId xmlns:a16="http://schemas.microsoft.com/office/drawing/2014/main" val="37474348"/>
                    </a:ext>
                  </a:extLst>
                </a:gridCol>
                <a:gridCol w="212090">
                  <a:extLst>
                    <a:ext uri="{9D8B030D-6E8A-4147-A177-3AD203B41FA5}">
                      <a16:colId xmlns:a16="http://schemas.microsoft.com/office/drawing/2014/main" val="3357373275"/>
                    </a:ext>
                  </a:extLst>
                </a:gridCol>
                <a:gridCol w="212090">
                  <a:extLst>
                    <a:ext uri="{9D8B030D-6E8A-4147-A177-3AD203B41FA5}">
                      <a16:colId xmlns:a16="http://schemas.microsoft.com/office/drawing/2014/main" val="457875022"/>
                    </a:ext>
                  </a:extLst>
                </a:gridCol>
                <a:gridCol w="212090">
                  <a:extLst>
                    <a:ext uri="{9D8B030D-6E8A-4147-A177-3AD203B41FA5}">
                      <a16:colId xmlns:a16="http://schemas.microsoft.com/office/drawing/2014/main" val="3896179413"/>
                    </a:ext>
                  </a:extLst>
                </a:gridCol>
                <a:gridCol w="212090">
                  <a:extLst>
                    <a:ext uri="{9D8B030D-6E8A-4147-A177-3AD203B41FA5}">
                      <a16:colId xmlns:a16="http://schemas.microsoft.com/office/drawing/2014/main" val="3856693556"/>
                    </a:ext>
                  </a:extLst>
                </a:gridCol>
                <a:gridCol w="212090">
                  <a:extLst>
                    <a:ext uri="{9D8B030D-6E8A-4147-A177-3AD203B41FA5}">
                      <a16:colId xmlns:a16="http://schemas.microsoft.com/office/drawing/2014/main" val="2403224743"/>
                    </a:ext>
                  </a:extLst>
                </a:gridCol>
                <a:gridCol w="212090">
                  <a:extLst>
                    <a:ext uri="{9D8B030D-6E8A-4147-A177-3AD203B41FA5}">
                      <a16:colId xmlns:a16="http://schemas.microsoft.com/office/drawing/2014/main" val="1892320233"/>
                    </a:ext>
                  </a:extLst>
                </a:gridCol>
                <a:gridCol w="212090">
                  <a:extLst>
                    <a:ext uri="{9D8B030D-6E8A-4147-A177-3AD203B41FA5}">
                      <a16:colId xmlns:a16="http://schemas.microsoft.com/office/drawing/2014/main" val="222111456"/>
                    </a:ext>
                  </a:extLst>
                </a:gridCol>
                <a:gridCol w="212090">
                  <a:extLst>
                    <a:ext uri="{9D8B030D-6E8A-4147-A177-3AD203B41FA5}">
                      <a16:colId xmlns:a16="http://schemas.microsoft.com/office/drawing/2014/main" val="905890565"/>
                    </a:ext>
                  </a:extLst>
                </a:gridCol>
                <a:gridCol w="212090">
                  <a:extLst>
                    <a:ext uri="{9D8B030D-6E8A-4147-A177-3AD203B41FA5}">
                      <a16:colId xmlns:a16="http://schemas.microsoft.com/office/drawing/2014/main" val="1756947936"/>
                    </a:ext>
                  </a:extLst>
                </a:gridCol>
                <a:gridCol w="212090">
                  <a:extLst>
                    <a:ext uri="{9D8B030D-6E8A-4147-A177-3AD203B41FA5}">
                      <a16:colId xmlns:a16="http://schemas.microsoft.com/office/drawing/2014/main" val="2813300276"/>
                    </a:ext>
                  </a:extLst>
                </a:gridCol>
                <a:gridCol w="212090">
                  <a:extLst>
                    <a:ext uri="{9D8B030D-6E8A-4147-A177-3AD203B41FA5}">
                      <a16:colId xmlns:a16="http://schemas.microsoft.com/office/drawing/2014/main" val="2257050355"/>
                    </a:ext>
                  </a:extLst>
                </a:gridCol>
                <a:gridCol w="212090">
                  <a:extLst>
                    <a:ext uri="{9D8B030D-6E8A-4147-A177-3AD203B41FA5}">
                      <a16:colId xmlns:a16="http://schemas.microsoft.com/office/drawing/2014/main" val="604364899"/>
                    </a:ext>
                  </a:extLst>
                </a:gridCol>
                <a:gridCol w="212090">
                  <a:extLst>
                    <a:ext uri="{9D8B030D-6E8A-4147-A177-3AD203B41FA5}">
                      <a16:colId xmlns:a16="http://schemas.microsoft.com/office/drawing/2014/main" val="2133710492"/>
                    </a:ext>
                  </a:extLst>
                </a:gridCol>
                <a:gridCol w="212090">
                  <a:extLst>
                    <a:ext uri="{9D8B030D-6E8A-4147-A177-3AD203B41FA5}">
                      <a16:colId xmlns:a16="http://schemas.microsoft.com/office/drawing/2014/main" val="2236616437"/>
                    </a:ext>
                  </a:extLst>
                </a:gridCol>
                <a:gridCol w="212090">
                  <a:extLst>
                    <a:ext uri="{9D8B030D-6E8A-4147-A177-3AD203B41FA5}">
                      <a16:colId xmlns:a16="http://schemas.microsoft.com/office/drawing/2014/main" val="2815592571"/>
                    </a:ext>
                  </a:extLst>
                </a:gridCol>
                <a:gridCol w="212090">
                  <a:extLst>
                    <a:ext uri="{9D8B030D-6E8A-4147-A177-3AD203B41FA5}">
                      <a16:colId xmlns:a16="http://schemas.microsoft.com/office/drawing/2014/main" val="1627888451"/>
                    </a:ext>
                  </a:extLst>
                </a:gridCol>
                <a:gridCol w="212090">
                  <a:extLst>
                    <a:ext uri="{9D8B030D-6E8A-4147-A177-3AD203B41FA5}">
                      <a16:colId xmlns:a16="http://schemas.microsoft.com/office/drawing/2014/main" val="3880366867"/>
                    </a:ext>
                  </a:extLst>
                </a:gridCol>
                <a:gridCol w="212090">
                  <a:extLst>
                    <a:ext uri="{9D8B030D-6E8A-4147-A177-3AD203B41FA5}">
                      <a16:colId xmlns:a16="http://schemas.microsoft.com/office/drawing/2014/main" val="2914899211"/>
                    </a:ext>
                  </a:extLst>
                </a:gridCol>
              </a:tblGrid>
              <a:tr h="0">
                <a:tc>
                  <a:txBody>
                    <a:bodyPr/>
                    <a:lstStyle/>
                    <a:p>
                      <a:pPr algn="ct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3786341482"/>
                  </a:ext>
                </a:extLst>
              </a:tr>
              <a:tr h="1884045">
                <a:tc>
                  <a:txBody>
                    <a:bodyPr/>
                    <a:lstStyle/>
                    <a:p>
                      <a:pPr marL="71755" marR="71755">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Bit de comienzo  Aprendiz</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71755" marR="71755">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Primera Jugada Aprendiz</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Primera Jugada Retador</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Segunda Jugada Aprendiz</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dirty="0">
                          <a:effectLst/>
                          <a:latin typeface="Calibri" panose="020F0502020204030204" pitchFamily="34" charset="0"/>
                          <a:ea typeface="Times New Roman" panose="02020603050405020304" pitchFamily="18" charset="0"/>
                          <a:cs typeface="Calibri" panose="020F0502020204030204" pitchFamily="34" charset="0"/>
                        </a:rPr>
                        <a:t>Segunda Jugada Retador</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Tercer Jugada Aprendiz</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a:effectLst/>
                          <a:latin typeface="Calibri" panose="020F0502020204030204" pitchFamily="34" charset="0"/>
                          <a:ea typeface="Times New Roman" panose="02020603050405020304" pitchFamily="18" charset="0"/>
                          <a:cs typeface="Calibri" panose="020F0502020204030204" pitchFamily="34" charset="0"/>
                        </a:rPr>
                        <a:t>Tercera Jugada Retador</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marL="71755" marR="71755">
                        <a:lnSpc>
                          <a:spcPct val="107000"/>
                        </a:lnSpc>
                        <a:spcAft>
                          <a:spcPts val="0"/>
                        </a:spcAft>
                      </a:pPr>
                      <a:r>
                        <a:rPr lang="es-ES" sz="1200" dirty="0">
                          <a:effectLst/>
                          <a:latin typeface="Calibri" panose="020F0502020204030204" pitchFamily="34" charset="0"/>
                          <a:ea typeface="Times New Roman" panose="02020603050405020304" pitchFamily="18" charset="0"/>
                          <a:cs typeface="Calibri" panose="020F0502020204030204" pitchFamily="34" charset="0"/>
                        </a:rPr>
                        <a:t>Cuarta jugada Aprendiz</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232484443"/>
                  </a:ext>
                </a:extLst>
              </a:tr>
            </a:tbl>
          </a:graphicData>
        </a:graphic>
      </p:graphicFrame>
      <p:sp>
        <p:nvSpPr>
          <p:cNvPr id="6" name="Cerrar llave 5"/>
          <p:cNvSpPr/>
          <p:nvPr/>
        </p:nvSpPr>
        <p:spPr>
          <a:xfrm rot="5400000">
            <a:off x="3731526" y="4071162"/>
            <a:ext cx="218221" cy="1906861"/>
          </a:xfrm>
          <a:prstGeom prst="rightBrace">
            <a:avLst/>
          </a:prstGeom>
        </p:spPr>
        <p:style>
          <a:lnRef idx="3">
            <a:schemeClr val="accent4"/>
          </a:lnRef>
          <a:fillRef idx="0">
            <a:schemeClr val="accent4"/>
          </a:fillRef>
          <a:effectRef idx="2">
            <a:schemeClr val="accent4"/>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7" name="Rectángulo 6"/>
          <p:cNvSpPr/>
          <p:nvPr/>
        </p:nvSpPr>
        <p:spPr>
          <a:xfrm>
            <a:off x="2865004" y="5063146"/>
            <a:ext cx="2242730" cy="369332"/>
          </a:xfrm>
          <a:prstGeom prst="rect">
            <a:avLst/>
          </a:prstGeom>
        </p:spPr>
        <p:txBody>
          <a:bodyPr wrap="none">
            <a:spAutoFit/>
          </a:bodyPr>
          <a:lstStyle/>
          <a:p>
            <a:r>
              <a:rPr lang="es-ES" dirty="0">
                <a:solidFill>
                  <a:srgbClr val="70AD47"/>
                </a:solidFill>
                <a:latin typeface="Calibri" panose="020F0502020204030204" pitchFamily="34" charset="0"/>
                <a:ea typeface="Times New Roman" panose="02020603050405020304" pitchFamily="18" charset="0"/>
              </a:rPr>
              <a:t>Primera comparación </a:t>
            </a:r>
            <a:endParaRPr lang="es-ES" dirty="0"/>
          </a:p>
        </p:txBody>
      </p:sp>
      <p:sp>
        <p:nvSpPr>
          <p:cNvPr id="8" name="Cerrar llave 7"/>
          <p:cNvSpPr/>
          <p:nvPr/>
        </p:nvSpPr>
        <p:spPr>
          <a:xfrm rot="5400000">
            <a:off x="4557744" y="3647037"/>
            <a:ext cx="211706" cy="3552782"/>
          </a:xfrm>
          <a:prstGeom prst="rightBrace">
            <a:avLst/>
          </a:prstGeom>
        </p:spPr>
        <p:style>
          <a:lnRef idx="3">
            <a:schemeClr val="accent6"/>
          </a:lnRef>
          <a:fillRef idx="0">
            <a:schemeClr val="accent6"/>
          </a:fillRef>
          <a:effectRef idx="2">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9" name="Rectángulo 8"/>
          <p:cNvSpPr/>
          <p:nvPr/>
        </p:nvSpPr>
        <p:spPr>
          <a:xfrm>
            <a:off x="3211901" y="5529281"/>
            <a:ext cx="2392065" cy="369332"/>
          </a:xfrm>
          <a:prstGeom prst="rect">
            <a:avLst/>
          </a:prstGeom>
        </p:spPr>
        <p:txBody>
          <a:bodyPr wrap="none">
            <a:spAutoFit/>
          </a:bodyPr>
          <a:lstStyle/>
          <a:p>
            <a:r>
              <a:rPr lang="es-ES" dirty="0">
                <a:solidFill>
                  <a:srgbClr val="1F3864"/>
                </a:solidFill>
                <a:latin typeface="Calibri" panose="020F0502020204030204" pitchFamily="34" charset="0"/>
                <a:ea typeface="Times New Roman" panose="02020603050405020304" pitchFamily="18" charset="0"/>
                <a:cs typeface="Calibri" panose="020F0502020204030204" pitchFamily="34" charset="0"/>
              </a:rPr>
              <a:t> </a:t>
            </a:r>
            <a:r>
              <a:rPr lang="es-ES" dirty="0">
                <a:solidFill>
                  <a:schemeClr val="accent6">
                    <a:lumMod val="60000"/>
                    <a:lumOff val="40000"/>
                  </a:schemeClr>
                </a:solidFill>
                <a:latin typeface="Calibri" panose="020F0502020204030204" pitchFamily="34" charset="0"/>
                <a:ea typeface="Times New Roman" panose="02020603050405020304" pitchFamily="18" charset="0"/>
                <a:cs typeface="Calibri" panose="020F0502020204030204" pitchFamily="34" charset="0"/>
              </a:rPr>
              <a:t>Segunda Comparación </a:t>
            </a:r>
            <a:endParaRPr lang="es-ES" dirty="0">
              <a:solidFill>
                <a:schemeClr val="accent6">
                  <a:lumMod val="60000"/>
                  <a:lumOff val="40000"/>
                </a:schemeClr>
              </a:solidFill>
            </a:endParaRPr>
          </a:p>
        </p:txBody>
      </p:sp>
      <p:sp>
        <p:nvSpPr>
          <p:cNvPr id="10" name="Cerrar llave 9"/>
          <p:cNvSpPr/>
          <p:nvPr/>
        </p:nvSpPr>
        <p:spPr>
          <a:xfrm rot="5400000">
            <a:off x="5388861" y="3330851"/>
            <a:ext cx="286829" cy="5290142"/>
          </a:xfrm>
          <a:prstGeom prst="rightBrace">
            <a:avLst/>
          </a:prstGeom>
        </p:spPr>
        <p:style>
          <a:lnRef idx="3">
            <a:schemeClr val="accent5"/>
          </a:lnRef>
          <a:fillRef idx="0">
            <a:schemeClr val="accent5"/>
          </a:fillRef>
          <a:effectRef idx="2">
            <a:schemeClr val="accent5"/>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1" name="Rectángulo 10"/>
          <p:cNvSpPr/>
          <p:nvPr/>
        </p:nvSpPr>
        <p:spPr>
          <a:xfrm>
            <a:off x="3582082" y="6119336"/>
            <a:ext cx="2163028" cy="369332"/>
          </a:xfrm>
          <a:prstGeom prst="rect">
            <a:avLst/>
          </a:prstGeom>
        </p:spPr>
        <p:txBody>
          <a:bodyPr wrap="none">
            <a:spAutoFit/>
          </a:bodyPr>
          <a:lstStyle/>
          <a:p>
            <a:r>
              <a:rPr lang="es-ES" dirty="0">
                <a:solidFill>
                  <a:schemeClr val="accent5">
                    <a:lumMod val="75000"/>
                  </a:schemeClr>
                </a:solidFill>
                <a:latin typeface="Calibri" panose="020F0502020204030204" pitchFamily="34" charset="0"/>
                <a:ea typeface="Times New Roman" panose="02020603050405020304" pitchFamily="18" charset="0"/>
              </a:rPr>
              <a:t>Tercera Comparación</a:t>
            </a:r>
            <a:endParaRPr lang="es-ES" dirty="0">
              <a:solidFill>
                <a:schemeClr val="accent5">
                  <a:lumMod val="75000"/>
                </a:schemeClr>
              </a:solidFill>
            </a:endParaRPr>
          </a:p>
        </p:txBody>
      </p:sp>
      <p:cxnSp>
        <p:nvCxnSpPr>
          <p:cNvPr id="4" name="Conector recto 3"/>
          <p:cNvCxnSpPr/>
          <p:nvPr/>
        </p:nvCxnSpPr>
        <p:spPr>
          <a:xfrm>
            <a:off x="8177347" y="4761158"/>
            <a:ext cx="0" cy="1022551"/>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Conector recto 12"/>
          <p:cNvCxnSpPr/>
          <p:nvPr/>
        </p:nvCxnSpPr>
        <p:spPr>
          <a:xfrm flipV="1">
            <a:off x="6439989" y="4703665"/>
            <a:ext cx="0" cy="55641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Conector recto 14"/>
          <p:cNvCxnSpPr/>
          <p:nvPr/>
        </p:nvCxnSpPr>
        <p:spPr>
          <a:xfrm flipV="1">
            <a:off x="4794067" y="4761158"/>
            <a:ext cx="0" cy="154324"/>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Conector recto 16"/>
          <p:cNvCxnSpPr/>
          <p:nvPr/>
        </p:nvCxnSpPr>
        <p:spPr>
          <a:xfrm flipV="1">
            <a:off x="2865004" y="4742766"/>
            <a:ext cx="0" cy="104094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72772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42332"/>
      </a:dk2>
      <a:lt2>
        <a:srgbClr val="EE91A0"/>
      </a:lt2>
      <a:accent1>
        <a:srgbClr val="E03754"/>
      </a:accent1>
      <a:accent2>
        <a:srgbClr val="E86C2E"/>
      </a:accent2>
      <a:accent3>
        <a:srgbClr val="DAB250"/>
      </a:accent3>
      <a:accent4>
        <a:srgbClr val="60C4AA"/>
      </a:accent4>
      <a:accent5>
        <a:srgbClr val="51A9DB"/>
      </a:accent5>
      <a:accent6>
        <a:srgbClr val="976AC9"/>
      </a:accent6>
      <a:hlink>
        <a:srgbClr val="D5445E"/>
      </a:hlink>
      <a:folHlink>
        <a:srgbClr val="E17C8E"/>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6B2E858E-683F-40D9-B4CB-284D097F3AC0}"/>
    </a:ext>
  </a:extLst>
</a:theme>
</file>

<file path=docProps/app.xml><?xml version="1.0" encoding="utf-8"?>
<Properties xmlns="http://schemas.openxmlformats.org/officeDocument/2006/extended-properties" xmlns:vt="http://schemas.openxmlformats.org/officeDocument/2006/docPropsVTypes">
  <Template/>
  <TotalTime>959</TotalTime>
  <Words>923</Words>
  <Application>Microsoft Office PowerPoint</Application>
  <PresentationFormat>Panorámica</PresentationFormat>
  <Paragraphs>193</Paragraphs>
  <Slides>20</Slides>
  <Notes>0</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20</vt:i4>
      </vt:variant>
    </vt:vector>
  </HeadingPairs>
  <TitlesOfParts>
    <vt:vector size="27" baseType="lpstr">
      <vt:lpstr>Arial</vt:lpstr>
      <vt:lpstr>Bookman Old Style</vt:lpstr>
      <vt:lpstr>Calibri</vt:lpstr>
      <vt:lpstr>Rockwell</vt:lpstr>
      <vt:lpstr>Times New Roman</vt:lpstr>
      <vt:lpstr>Damask</vt:lpstr>
      <vt:lpstr>Visio</vt:lpstr>
      <vt:lpstr>Tres en raya con i.a. implementado eN vhdl</vt:lpstr>
      <vt:lpstr>Introducción</vt:lpstr>
      <vt:lpstr>¿Qué es Inteligencia artificial?</vt:lpstr>
      <vt:lpstr>¿Cuántos Juegos son posibles?</vt:lpstr>
      <vt:lpstr>Presentación de PowerPoint</vt:lpstr>
      <vt:lpstr>Presentación de PowerPoint</vt:lpstr>
      <vt:lpstr>Lógica del juego</vt:lpstr>
      <vt:lpstr>Diseño e implementación</vt:lpstr>
      <vt:lpstr>Presentación de PowerPoint</vt:lpstr>
      <vt:lpstr>Diagrama de bloques</vt:lpstr>
      <vt:lpstr>Flujograma</vt:lpstr>
      <vt:lpstr>Circuito de control</vt:lpstr>
      <vt:lpstr>Jugada del maestro</vt:lpstr>
      <vt:lpstr>Casillas llenas</vt:lpstr>
      <vt:lpstr>Circuito aleatorio</vt:lpstr>
      <vt:lpstr>Circuito ganar y empate</vt:lpstr>
      <vt:lpstr>Salva jugadas</vt:lpstr>
      <vt:lpstr>Comparador de jugadas</vt:lpstr>
      <vt:lpstr>Memoria RAM</vt:lpstr>
      <vt:lpstr>Conclusiones y recomendaciones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Tres en raya con ia implementado el vhdl</dc:title>
  <dc:creator>FRANZ MIRANDA</dc:creator>
  <cp:lastModifiedBy>FRANZ MIRANDA</cp:lastModifiedBy>
  <cp:revision>74</cp:revision>
  <dcterms:created xsi:type="dcterms:W3CDTF">2017-12-09T22:32:21Z</dcterms:created>
  <dcterms:modified xsi:type="dcterms:W3CDTF">2017-12-11T16:50:07Z</dcterms:modified>
</cp:coreProperties>
</file>